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0" r:id="rId3"/>
    <p:sldId id="279" r:id="rId4"/>
    <p:sldId id="298" r:id="rId5"/>
    <p:sldId id="301" r:id="rId6"/>
    <p:sldId id="302" r:id="rId7"/>
    <p:sldId id="277" r:id="rId8"/>
    <p:sldId id="274" r:id="rId9"/>
    <p:sldId id="295" r:id="rId10"/>
    <p:sldId id="288" r:id="rId11"/>
    <p:sldId id="286" r:id="rId12"/>
    <p:sldId id="297" r:id="rId13"/>
    <p:sldId id="263" r:id="rId14"/>
    <p:sldId id="291" r:id="rId15"/>
    <p:sldId id="294" r:id="rId16"/>
    <p:sldId id="299" r:id="rId17"/>
    <p:sldId id="293" r:id="rId18"/>
    <p:sldId id="303" r:id="rId19"/>
  </p:sldIdLst>
  <p:sldSz cx="9144000" cy="6858000" type="screen4x3"/>
  <p:notesSz cx="7010400" cy="92964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3300"/>
    <a:srgbClr val="006699"/>
    <a:srgbClr val="033873"/>
    <a:srgbClr val="0000CC"/>
    <a:srgbClr val="C3DBE3"/>
    <a:srgbClr val="C4D0E2"/>
    <a:srgbClr val="BDD4E9"/>
    <a:srgbClr val="7233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88065" autoAdjust="0"/>
  </p:normalViewPr>
  <p:slideViewPr>
    <p:cSldViewPr snapToGrid="0">
      <p:cViewPr varScale="1">
        <p:scale>
          <a:sx n="122" d="100"/>
          <a:sy n="122" d="100"/>
        </p:scale>
        <p:origin x="-13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25" d="100"/>
          <a:sy n="125" d="100"/>
        </p:scale>
        <p:origin x="-1032" y="1368"/>
      </p:cViewPr>
      <p:guideLst>
        <p:guide orient="horz" pos="2928"/>
        <p:guide pos="22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DBF8B-F9C0-43EB-AB6A-A156343E1BE4}" type="doc">
      <dgm:prSet loTypeId="urn:microsoft.com/office/officeart/2005/8/layout/radial4" loCatId="relationship" qsTypeId="urn:microsoft.com/office/officeart/2005/8/quickstyle/simple1#1" qsCatId="simple" csTypeId="urn:microsoft.com/office/officeart/2005/8/colors/accent2_2" csCatId="accent2" phldr="1"/>
      <dgm:spPr/>
      <dgm:t>
        <a:bodyPr/>
        <a:lstStyle/>
        <a:p>
          <a:endParaRPr lang="it-IT"/>
        </a:p>
      </dgm:t>
    </dgm:pt>
    <dgm:pt modelId="{F356FA38-63BE-4E33-977A-CDD4696C32D6}">
      <dgm:prSet phldrT="[Testo]"/>
      <dgm:spPr>
        <a:solidFill>
          <a:srgbClr val="006699"/>
        </a:solidFill>
      </dgm:spPr>
      <dgm:t>
        <a:bodyPr/>
        <a:lstStyle/>
        <a:p>
          <a:r>
            <a:rPr lang="it-IT" b="1" i="1" dirty="0" smtClean="0">
              <a:latin typeface="Georgia" pitchFamily="18" charset="0"/>
            </a:rPr>
            <a:t>LIMES</a:t>
          </a:r>
          <a:endParaRPr lang="it-IT" b="1" i="1" dirty="0">
            <a:latin typeface="Georgia" pitchFamily="18" charset="0"/>
          </a:endParaRPr>
        </a:p>
      </dgm:t>
    </dgm:pt>
    <dgm:pt modelId="{E1743DF6-6FFE-4B7F-9BB8-246EBF393C93}" type="parTrans" cxnId="{CED29C92-CDC3-4EC4-B8B4-0416DC7909FA}">
      <dgm:prSet/>
      <dgm:spPr/>
      <dgm:t>
        <a:bodyPr/>
        <a:lstStyle/>
        <a:p>
          <a:endParaRPr lang="it-IT" b="1" i="1">
            <a:latin typeface="Georgia" pitchFamily="18" charset="0"/>
          </a:endParaRPr>
        </a:p>
      </dgm:t>
    </dgm:pt>
    <dgm:pt modelId="{FFB81574-21CA-4828-BCAC-F9715C42F97A}" type="sibTrans" cxnId="{CED29C92-CDC3-4EC4-B8B4-0416DC7909FA}">
      <dgm:prSet/>
      <dgm:spPr/>
      <dgm:t>
        <a:bodyPr/>
        <a:lstStyle/>
        <a:p>
          <a:endParaRPr lang="it-IT" b="1" i="1">
            <a:latin typeface="Georgia" pitchFamily="18" charset="0"/>
          </a:endParaRPr>
        </a:p>
      </dgm:t>
    </dgm:pt>
    <dgm:pt modelId="{99D00AFA-9CA1-4449-8E55-089265BC268B}">
      <dgm:prSet phldrT="[Testo]"/>
      <dgm:spPr>
        <a:solidFill>
          <a:schemeClr val="accent3">
            <a:lumMod val="85000"/>
          </a:schemeClr>
        </a:solidFill>
      </dgm:spPr>
      <dgm:t>
        <a:bodyPr/>
        <a:lstStyle/>
        <a:p>
          <a:r>
            <a:rPr lang="it-IT" b="1" i="1" dirty="0" smtClean="0">
              <a:solidFill>
                <a:srgbClr val="006699"/>
              </a:solidFill>
              <a:latin typeface="Georgia" pitchFamily="18" charset="0"/>
            </a:rPr>
            <a:t>Riduzione Costi Hardware</a:t>
          </a:r>
          <a:endParaRPr lang="it-IT" b="1" i="1" dirty="0">
            <a:solidFill>
              <a:srgbClr val="006699"/>
            </a:solidFill>
            <a:latin typeface="Georgia" pitchFamily="18" charset="0"/>
          </a:endParaRPr>
        </a:p>
      </dgm:t>
    </dgm:pt>
    <dgm:pt modelId="{6484C6CD-FE8F-4158-8876-48925CDA2D66}" type="parTrans" cxnId="{80ACAE84-0DB2-4061-9263-914AD763E423}">
      <dgm:prSet/>
      <dgm:spPr>
        <a:solidFill>
          <a:schemeClr val="accent3">
            <a:lumMod val="85000"/>
          </a:schemeClr>
        </a:solidFill>
      </dgm:spPr>
      <dgm:t>
        <a:bodyPr/>
        <a:lstStyle/>
        <a:p>
          <a:endParaRPr lang="it-IT" b="1" i="1">
            <a:latin typeface="Georgia" pitchFamily="18" charset="0"/>
          </a:endParaRPr>
        </a:p>
      </dgm:t>
    </dgm:pt>
    <dgm:pt modelId="{4743B477-E900-4332-8BA5-AD10E57DC96C}" type="sibTrans" cxnId="{80ACAE84-0DB2-4061-9263-914AD763E423}">
      <dgm:prSet/>
      <dgm:spPr/>
      <dgm:t>
        <a:bodyPr/>
        <a:lstStyle/>
        <a:p>
          <a:endParaRPr lang="it-IT" b="1" i="1">
            <a:latin typeface="Georgia" pitchFamily="18" charset="0"/>
          </a:endParaRPr>
        </a:p>
      </dgm:t>
    </dgm:pt>
    <dgm:pt modelId="{81A8EA7A-6397-4C3B-AA56-544CD0E3669B}">
      <dgm:prSet phldrT="[Testo]"/>
      <dgm:spPr>
        <a:solidFill>
          <a:schemeClr val="accent3">
            <a:lumMod val="85000"/>
          </a:schemeClr>
        </a:solidFill>
      </dgm:spPr>
      <dgm:t>
        <a:bodyPr/>
        <a:lstStyle/>
        <a:p>
          <a:r>
            <a:rPr lang="it-IT" b="1" i="1" dirty="0" err="1" smtClean="0">
              <a:solidFill>
                <a:srgbClr val="006699"/>
              </a:solidFill>
              <a:latin typeface="Georgia" pitchFamily="18" charset="0"/>
            </a:rPr>
            <a:t>Disaster</a:t>
          </a:r>
          <a:r>
            <a:rPr lang="it-IT" b="1" i="1" dirty="0" smtClean="0">
              <a:solidFill>
                <a:srgbClr val="006699"/>
              </a:solidFill>
              <a:latin typeface="Georgia" pitchFamily="18" charset="0"/>
            </a:rPr>
            <a:t> </a:t>
          </a:r>
          <a:r>
            <a:rPr lang="it-IT" b="1" i="1" dirty="0" err="1" smtClean="0">
              <a:solidFill>
                <a:srgbClr val="006699"/>
              </a:solidFill>
              <a:latin typeface="Georgia" pitchFamily="18" charset="0"/>
            </a:rPr>
            <a:t>Recovery</a:t>
          </a:r>
          <a:r>
            <a:rPr lang="it-IT" b="1" i="1" dirty="0" smtClean="0">
              <a:solidFill>
                <a:srgbClr val="006699"/>
              </a:solidFill>
              <a:latin typeface="Georgia" pitchFamily="18" charset="0"/>
            </a:rPr>
            <a:t> &amp; Continuità Operativa</a:t>
          </a:r>
          <a:endParaRPr lang="it-IT" b="1" i="1" dirty="0">
            <a:solidFill>
              <a:srgbClr val="006699"/>
            </a:solidFill>
            <a:latin typeface="Georgia" pitchFamily="18" charset="0"/>
          </a:endParaRPr>
        </a:p>
      </dgm:t>
    </dgm:pt>
    <dgm:pt modelId="{CE78B8C1-1D9D-4F7A-81E1-B0B03BB9C617}" type="parTrans" cxnId="{6F7BEED5-2FFC-430E-B07C-6543CF17A8AE}">
      <dgm:prSet/>
      <dgm:spPr>
        <a:solidFill>
          <a:schemeClr val="accent3">
            <a:lumMod val="85000"/>
          </a:schemeClr>
        </a:solidFill>
      </dgm:spPr>
      <dgm:t>
        <a:bodyPr/>
        <a:lstStyle/>
        <a:p>
          <a:endParaRPr lang="it-IT" b="1" i="1">
            <a:latin typeface="Georgia" pitchFamily="18" charset="0"/>
          </a:endParaRPr>
        </a:p>
      </dgm:t>
    </dgm:pt>
    <dgm:pt modelId="{D38AD52A-B538-4435-878C-86D7A3A0E584}" type="sibTrans" cxnId="{6F7BEED5-2FFC-430E-B07C-6543CF17A8AE}">
      <dgm:prSet/>
      <dgm:spPr/>
      <dgm:t>
        <a:bodyPr/>
        <a:lstStyle/>
        <a:p>
          <a:endParaRPr lang="it-IT" b="1" i="1">
            <a:latin typeface="Georgia" pitchFamily="18" charset="0"/>
          </a:endParaRPr>
        </a:p>
      </dgm:t>
    </dgm:pt>
    <dgm:pt modelId="{5FDDA455-4391-4499-9401-AA15ECE3EF17}">
      <dgm:prSet phldrT="[Testo]"/>
      <dgm:spPr>
        <a:solidFill>
          <a:schemeClr val="accent3">
            <a:lumMod val="85000"/>
          </a:schemeClr>
        </a:solidFill>
      </dgm:spPr>
      <dgm:t>
        <a:bodyPr/>
        <a:lstStyle/>
        <a:p>
          <a:r>
            <a:rPr lang="it-IT" b="1" i="1" dirty="0" smtClean="0">
              <a:solidFill>
                <a:srgbClr val="006699"/>
              </a:solidFill>
              <a:latin typeface="Georgia" pitchFamily="18" charset="0"/>
            </a:rPr>
            <a:t>Protezione delle fonti informative</a:t>
          </a:r>
          <a:endParaRPr lang="it-IT" b="1" i="1" dirty="0">
            <a:solidFill>
              <a:srgbClr val="006699"/>
            </a:solidFill>
            <a:latin typeface="Georgia" pitchFamily="18" charset="0"/>
          </a:endParaRPr>
        </a:p>
      </dgm:t>
    </dgm:pt>
    <dgm:pt modelId="{DD33AAB8-6B9F-4DB3-8DAD-16B93FABA535}" type="parTrans" cxnId="{46CE3BA6-A931-4415-9D0C-4D49B9F84FFE}">
      <dgm:prSet/>
      <dgm:spPr>
        <a:solidFill>
          <a:schemeClr val="accent3">
            <a:lumMod val="85000"/>
          </a:schemeClr>
        </a:solidFill>
      </dgm:spPr>
      <dgm:t>
        <a:bodyPr/>
        <a:lstStyle/>
        <a:p>
          <a:endParaRPr lang="it-IT" b="1" i="1">
            <a:latin typeface="Georgia" pitchFamily="18" charset="0"/>
          </a:endParaRPr>
        </a:p>
      </dgm:t>
    </dgm:pt>
    <dgm:pt modelId="{39047E9C-CA94-45DE-BEE2-FA08F1DA8E2F}" type="sibTrans" cxnId="{46CE3BA6-A931-4415-9D0C-4D49B9F84FFE}">
      <dgm:prSet/>
      <dgm:spPr/>
      <dgm:t>
        <a:bodyPr/>
        <a:lstStyle/>
        <a:p>
          <a:endParaRPr lang="it-IT" b="1" i="1">
            <a:latin typeface="Georgia" pitchFamily="18" charset="0"/>
          </a:endParaRPr>
        </a:p>
      </dgm:t>
    </dgm:pt>
    <dgm:pt modelId="{8F8F3EEB-8C18-49D7-BFA7-47BE623FEE98}">
      <dgm:prSet phldrT="[Testo]"/>
      <dgm:spPr>
        <a:solidFill>
          <a:schemeClr val="accent3">
            <a:lumMod val="85000"/>
          </a:schemeClr>
        </a:solidFill>
      </dgm:spPr>
      <dgm:t>
        <a:bodyPr/>
        <a:lstStyle/>
        <a:p>
          <a:r>
            <a:rPr lang="it-IT" b="1" i="1" smtClean="0">
              <a:solidFill>
                <a:srgbClr val="006699"/>
              </a:solidFill>
              <a:latin typeface="Georgia" pitchFamily="18" charset="0"/>
            </a:rPr>
            <a:t>Gestione applicativa più snella</a:t>
          </a:r>
          <a:endParaRPr lang="it-IT" b="1" i="1" dirty="0">
            <a:solidFill>
              <a:srgbClr val="006699"/>
            </a:solidFill>
            <a:latin typeface="Georgia" pitchFamily="18" charset="0"/>
          </a:endParaRPr>
        </a:p>
      </dgm:t>
    </dgm:pt>
    <dgm:pt modelId="{FF510B6E-C123-480E-AE2D-DD70CBEE2AC7}" type="parTrans" cxnId="{AA4C7666-2C41-448E-B3B3-5E857C8BB0FE}">
      <dgm:prSet/>
      <dgm:spPr>
        <a:solidFill>
          <a:schemeClr val="accent3">
            <a:lumMod val="85000"/>
          </a:schemeClr>
        </a:solidFill>
      </dgm:spPr>
      <dgm:t>
        <a:bodyPr/>
        <a:lstStyle/>
        <a:p>
          <a:endParaRPr lang="it-IT" b="1" i="1">
            <a:latin typeface="Georgia" pitchFamily="18" charset="0"/>
          </a:endParaRPr>
        </a:p>
      </dgm:t>
    </dgm:pt>
    <dgm:pt modelId="{24442A6F-6D21-49AF-AC18-AF262A7780D9}" type="sibTrans" cxnId="{AA4C7666-2C41-448E-B3B3-5E857C8BB0FE}">
      <dgm:prSet/>
      <dgm:spPr/>
      <dgm:t>
        <a:bodyPr/>
        <a:lstStyle/>
        <a:p>
          <a:endParaRPr lang="it-IT" b="1" i="1">
            <a:latin typeface="Georgia" pitchFamily="18" charset="0"/>
          </a:endParaRPr>
        </a:p>
      </dgm:t>
    </dgm:pt>
    <dgm:pt modelId="{36DFFA87-C044-4632-9181-AC7FECA45907}">
      <dgm:prSet phldrT="[Testo]"/>
      <dgm:spPr>
        <a:solidFill>
          <a:schemeClr val="accent3">
            <a:lumMod val="85000"/>
          </a:schemeClr>
        </a:solidFill>
      </dgm:spPr>
      <dgm:t>
        <a:bodyPr/>
        <a:lstStyle/>
        <a:p>
          <a:r>
            <a:rPr lang="it-IT" b="1" i="1" dirty="0" smtClean="0">
              <a:solidFill>
                <a:srgbClr val="006699"/>
              </a:solidFill>
              <a:latin typeface="Georgia" pitchFamily="18" charset="0"/>
            </a:rPr>
            <a:t>Prospettive future</a:t>
          </a:r>
          <a:endParaRPr lang="it-IT" b="1" i="1" dirty="0">
            <a:solidFill>
              <a:srgbClr val="006699"/>
            </a:solidFill>
            <a:latin typeface="Georgia" pitchFamily="18" charset="0"/>
          </a:endParaRPr>
        </a:p>
      </dgm:t>
    </dgm:pt>
    <dgm:pt modelId="{DADE2F2B-1897-473E-B19D-018339789838}" type="parTrans" cxnId="{A996F80D-A355-4A90-8A16-BC00050F580C}">
      <dgm:prSet/>
      <dgm:spPr>
        <a:solidFill>
          <a:schemeClr val="accent3">
            <a:lumMod val="85000"/>
          </a:schemeClr>
        </a:solidFill>
      </dgm:spPr>
      <dgm:t>
        <a:bodyPr/>
        <a:lstStyle/>
        <a:p>
          <a:endParaRPr lang="it-IT" b="1" i="1">
            <a:latin typeface="Georgia" pitchFamily="18" charset="0"/>
          </a:endParaRPr>
        </a:p>
      </dgm:t>
    </dgm:pt>
    <dgm:pt modelId="{0A233F84-6902-400B-BA26-921307A01C8E}" type="sibTrans" cxnId="{A996F80D-A355-4A90-8A16-BC00050F580C}">
      <dgm:prSet/>
      <dgm:spPr/>
      <dgm:t>
        <a:bodyPr/>
        <a:lstStyle/>
        <a:p>
          <a:endParaRPr lang="it-IT" b="1" i="1">
            <a:latin typeface="Georgia" pitchFamily="18" charset="0"/>
          </a:endParaRPr>
        </a:p>
      </dgm:t>
    </dgm:pt>
    <dgm:pt modelId="{10CD777C-6558-41D9-9D44-173C71F0301C}">
      <dgm:prSet phldrT="[Testo]"/>
      <dgm:spPr>
        <a:solidFill>
          <a:schemeClr val="accent3">
            <a:lumMod val="85000"/>
          </a:schemeClr>
        </a:solidFill>
      </dgm:spPr>
      <dgm:t>
        <a:bodyPr/>
        <a:lstStyle/>
        <a:p>
          <a:r>
            <a:rPr lang="it-IT" b="1" i="1" dirty="0" smtClean="0">
              <a:solidFill>
                <a:srgbClr val="006699"/>
              </a:solidFill>
              <a:latin typeface="Georgia" pitchFamily="18" charset="0"/>
            </a:rPr>
            <a:t>Maggiore Efficienza nell’Azione Amministrativa</a:t>
          </a:r>
          <a:endParaRPr lang="it-IT" b="1" i="1" dirty="0">
            <a:solidFill>
              <a:srgbClr val="006699"/>
            </a:solidFill>
            <a:latin typeface="Georgia" pitchFamily="18" charset="0"/>
          </a:endParaRPr>
        </a:p>
      </dgm:t>
    </dgm:pt>
    <dgm:pt modelId="{4B53EE10-BCD1-498E-B53D-68E7EEA98D7A}" type="parTrans" cxnId="{F6D634D7-6159-41CF-8617-3FC819AA9FE0}">
      <dgm:prSet/>
      <dgm:spPr>
        <a:solidFill>
          <a:schemeClr val="bg1">
            <a:lumMod val="85000"/>
          </a:schemeClr>
        </a:solidFill>
      </dgm:spPr>
      <dgm:t>
        <a:bodyPr/>
        <a:lstStyle/>
        <a:p>
          <a:endParaRPr lang="it-IT"/>
        </a:p>
      </dgm:t>
    </dgm:pt>
    <dgm:pt modelId="{99D4BB9A-643B-4EA9-A194-D480CF67F3DF}" type="sibTrans" cxnId="{F6D634D7-6159-41CF-8617-3FC819AA9FE0}">
      <dgm:prSet/>
      <dgm:spPr/>
      <dgm:t>
        <a:bodyPr/>
        <a:lstStyle/>
        <a:p>
          <a:endParaRPr lang="it-IT"/>
        </a:p>
      </dgm:t>
    </dgm:pt>
    <dgm:pt modelId="{431F3435-A195-4BB6-A883-46BFF552A9CD}" type="pres">
      <dgm:prSet presAssocID="{3E3DBF8B-F9C0-43EB-AB6A-A156343E1BE4}" presName="cycle" presStyleCnt="0">
        <dgm:presLayoutVars>
          <dgm:chMax val="1"/>
          <dgm:dir/>
          <dgm:animLvl val="ctr"/>
          <dgm:resizeHandles val="exact"/>
        </dgm:presLayoutVars>
      </dgm:prSet>
      <dgm:spPr/>
      <dgm:t>
        <a:bodyPr/>
        <a:lstStyle/>
        <a:p>
          <a:endParaRPr lang="it-IT"/>
        </a:p>
      </dgm:t>
    </dgm:pt>
    <dgm:pt modelId="{EE656037-4392-4A82-A78E-C42E5C78CC3D}" type="pres">
      <dgm:prSet presAssocID="{F356FA38-63BE-4E33-977A-CDD4696C32D6}" presName="centerShape" presStyleLbl="node0" presStyleIdx="0" presStyleCnt="1"/>
      <dgm:spPr/>
      <dgm:t>
        <a:bodyPr/>
        <a:lstStyle/>
        <a:p>
          <a:endParaRPr lang="it-IT"/>
        </a:p>
      </dgm:t>
    </dgm:pt>
    <dgm:pt modelId="{D8EE06F7-0AA8-4D90-80F9-AF665B35D79A}" type="pres">
      <dgm:prSet presAssocID="{6484C6CD-FE8F-4158-8876-48925CDA2D66}" presName="parTrans" presStyleLbl="bgSibTrans2D1" presStyleIdx="0" presStyleCnt="6" custScaleY="70127"/>
      <dgm:spPr/>
      <dgm:t>
        <a:bodyPr/>
        <a:lstStyle/>
        <a:p>
          <a:endParaRPr lang="it-IT"/>
        </a:p>
      </dgm:t>
    </dgm:pt>
    <dgm:pt modelId="{DCBDFCE5-AC71-4086-8751-97CB53AE3558}" type="pres">
      <dgm:prSet presAssocID="{99D00AFA-9CA1-4449-8E55-089265BC268B}" presName="node" presStyleLbl="node1" presStyleIdx="0" presStyleCnt="6" custScaleX="117939" custScaleY="80578">
        <dgm:presLayoutVars>
          <dgm:bulletEnabled val="1"/>
        </dgm:presLayoutVars>
      </dgm:prSet>
      <dgm:spPr/>
      <dgm:t>
        <a:bodyPr/>
        <a:lstStyle/>
        <a:p>
          <a:endParaRPr lang="it-IT"/>
        </a:p>
      </dgm:t>
    </dgm:pt>
    <dgm:pt modelId="{7987BE1D-8470-4A2D-AC4A-9C3541D0A808}" type="pres">
      <dgm:prSet presAssocID="{CE78B8C1-1D9D-4F7A-81E1-B0B03BB9C617}" presName="parTrans" presStyleLbl="bgSibTrans2D1" presStyleIdx="1" presStyleCnt="6" custScaleY="70127"/>
      <dgm:spPr/>
      <dgm:t>
        <a:bodyPr/>
        <a:lstStyle/>
        <a:p>
          <a:endParaRPr lang="it-IT"/>
        </a:p>
      </dgm:t>
    </dgm:pt>
    <dgm:pt modelId="{3473E822-3925-4A4E-A3A0-97BA91480BDE}" type="pres">
      <dgm:prSet presAssocID="{81A8EA7A-6397-4C3B-AA56-544CD0E3669B}" presName="node" presStyleLbl="node1" presStyleIdx="1" presStyleCnt="6" custScaleX="117939" custScaleY="80578">
        <dgm:presLayoutVars>
          <dgm:bulletEnabled val="1"/>
        </dgm:presLayoutVars>
      </dgm:prSet>
      <dgm:spPr/>
      <dgm:t>
        <a:bodyPr/>
        <a:lstStyle/>
        <a:p>
          <a:endParaRPr lang="it-IT"/>
        </a:p>
      </dgm:t>
    </dgm:pt>
    <dgm:pt modelId="{4638A152-C2EC-4709-B046-FF007D0E5C4A}" type="pres">
      <dgm:prSet presAssocID="{DD33AAB8-6B9F-4DB3-8DAD-16B93FABA535}" presName="parTrans" presStyleLbl="bgSibTrans2D1" presStyleIdx="2" presStyleCnt="6" custScaleY="70127"/>
      <dgm:spPr/>
      <dgm:t>
        <a:bodyPr/>
        <a:lstStyle/>
        <a:p>
          <a:endParaRPr lang="it-IT"/>
        </a:p>
      </dgm:t>
    </dgm:pt>
    <dgm:pt modelId="{42C9D876-5772-4B71-A251-7C2EA6979EB3}" type="pres">
      <dgm:prSet presAssocID="{5FDDA455-4391-4499-9401-AA15ECE3EF17}" presName="node" presStyleLbl="node1" presStyleIdx="2" presStyleCnt="6" custScaleX="117939" custScaleY="80578">
        <dgm:presLayoutVars>
          <dgm:bulletEnabled val="1"/>
        </dgm:presLayoutVars>
      </dgm:prSet>
      <dgm:spPr/>
      <dgm:t>
        <a:bodyPr/>
        <a:lstStyle/>
        <a:p>
          <a:endParaRPr lang="it-IT"/>
        </a:p>
      </dgm:t>
    </dgm:pt>
    <dgm:pt modelId="{035D1008-ED37-4386-A64E-6078097D5EF3}" type="pres">
      <dgm:prSet presAssocID="{FF510B6E-C123-480E-AE2D-DD70CBEE2AC7}" presName="parTrans" presStyleLbl="bgSibTrans2D1" presStyleIdx="3" presStyleCnt="6" custScaleY="70127"/>
      <dgm:spPr/>
      <dgm:t>
        <a:bodyPr/>
        <a:lstStyle/>
        <a:p>
          <a:endParaRPr lang="it-IT"/>
        </a:p>
      </dgm:t>
    </dgm:pt>
    <dgm:pt modelId="{331FB683-45B0-4799-9BEE-C19045FCFBC7}" type="pres">
      <dgm:prSet presAssocID="{8F8F3EEB-8C18-49D7-BFA7-47BE623FEE98}" presName="node" presStyleLbl="node1" presStyleIdx="3" presStyleCnt="6" custScaleX="117939" custScaleY="80578">
        <dgm:presLayoutVars>
          <dgm:bulletEnabled val="1"/>
        </dgm:presLayoutVars>
      </dgm:prSet>
      <dgm:spPr/>
      <dgm:t>
        <a:bodyPr/>
        <a:lstStyle/>
        <a:p>
          <a:endParaRPr lang="it-IT"/>
        </a:p>
      </dgm:t>
    </dgm:pt>
    <dgm:pt modelId="{BBCF0169-9452-4296-8FDE-8F335D24883C}" type="pres">
      <dgm:prSet presAssocID="{DADE2F2B-1897-473E-B19D-018339789838}" presName="parTrans" presStyleLbl="bgSibTrans2D1" presStyleIdx="4" presStyleCnt="6" custScaleY="70127"/>
      <dgm:spPr/>
      <dgm:t>
        <a:bodyPr/>
        <a:lstStyle/>
        <a:p>
          <a:endParaRPr lang="it-IT"/>
        </a:p>
      </dgm:t>
    </dgm:pt>
    <dgm:pt modelId="{D140BCF8-1638-4BE9-80F8-0833EAADBA98}" type="pres">
      <dgm:prSet presAssocID="{36DFFA87-C044-4632-9181-AC7FECA45907}" presName="node" presStyleLbl="node1" presStyleIdx="4" presStyleCnt="6" custScaleX="117939" custScaleY="80578">
        <dgm:presLayoutVars>
          <dgm:bulletEnabled val="1"/>
        </dgm:presLayoutVars>
      </dgm:prSet>
      <dgm:spPr/>
      <dgm:t>
        <a:bodyPr/>
        <a:lstStyle/>
        <a:p>
          <a:endParaRPr lang="it-IT"/>
        </a:p>
      </dgm:t>
    </dgm:pt>
    <dgm:pt modelId="{0EE54441-2309-4905-A8E4-0B3B422DF721}" type="pres">
      <dgm:prSet presAssocID="{4B53EE10-BCD1-498E-B53D-68E7EEA98D7A}" presName="parTrans" presStyleLbl="bgSibTrans2D1" presStyleIdx="5" presStyleCnt="6" custScaleY="69901"/>
      <dgm:spPr/>
      <dgm:t>
        <a:bodyPr/>
        <a:lstStyle/>
        <a:p>
          <a:endParaRPr lang="it-IT"/>
        </a:p>
      </dgm:t>
    </dgm:pt>
    <dgm:pt modelId="{39FED867-D4A9-48B5-A593-6F8731F610A2}" type="pres">
      <dgm:prSet presAssocID="{10CD777C-6558-41D9-9D44-173C71F0301C}" presName="node" presStyleLbl="node1" presStyleIdx="5" presStyleCnt="6" custScaleX="117939" custScaleY="80642">
        <dgm:presLayoutVars>
          <dgm:bulletEnabled val="1"/>
        </dgm:presLayoutVars>
      </dgm:prSet>
      <dgm:spPr/>
      <dgm:t>
        <a:bodyPr/>
        <a:lstStyle/>
        <a:p>
          <a:endParaRPr lang="it-IT"/>
        </a:p>
      </dgm:t>
    </dgm:pt>
  </dgm:ptLst>
  <dgm:cxnLst>
    <dgm:cxn modelId="{27FFDB3B-D3F3-46C6-AE6A-7341862642E9}" type="presOf" srcId="{DD33AAB8-6B9F-4DB3-8DAD-16B93FABA535}" destId="{4638A152-C2EC-4709-B046-FF007D0E5C4A}" srcOrd="0" destOrd="0" presId="urn:microsoft.com/office/officeart/2005/8/layout/radial4"/>
    <dgm:cxn modelId="{B4906F15-F506-4792-B283-BD9BCE2D2265}" type="presOf" srcId="{3E3DBF8B-F9C0-43EB-AB6A-A156343E1BE4}" destId="{431F3435-A195-4BB6-A883-46BFF552A9CD}" srcOrd="0" destOrd="0" presId="urn:microsoft.com/office/officeart/2005/8/layout/radial4"/>
    <dgm:cxn modelId="{AAAAEFED-AD5B-4265-B612-A925A203683C}" type="presOf" srcId="{F356FA38-63BE-4E33-977A-CDD4696C32D6}" destId="{EE656037-4392-4A82-A78E-C42E5C78CC3D}" srcOrd="0" destOrd="0" presId="urn:microsoft.com/office/officeart/2005/8/layout/radial4"/>
    <dgm:cxn modelId="{E31A2BE5-2D94-4700-AA6E-D03114570629}" type="presOf" srcId="{DADE2F2B-1897-473E-B19D-018339789838}" destId="{BBCF0169-9452-4296-8FDE-8F335D24883C}" srcOrd="0" destOrd="0" presId="urn:microsoft.com/office/officeart/2005/8/layout/radial4"/>
    <dgm:cxn modelId="{80ACAE84-0DB2-4061-9263-914AD763E423}" srcId="{F356FA38-63BE-4E33-977A-CDD4696C32D6}" destId="{99D00AFA-9CA1-4449-8E55-089265BC268B}" srcOrd="0" destOrd="0" parTransId="{6484C6CD-FE8F-4158-8876-48925CDA2D66}" sibTransId="{4743B477-E900-4332-8BA5-AD10E57DC96C}"/>
    <dgm:cxn modelId="{CED29C92-CDC3-4EC4-B8B4-0416DC7909FA}" srcId="{3E3DBF8B-F9C0-43EB-AB6A-A156343E1BE4}" destId="{F356FA38-63BE-4E33-977A-CDD4696C32D6}" srcOrd="0" destOrd="0" parTransId="{E1743DF6-6FFE-4B7F-9BB8-246EBF393C93}" sibTransId="{FFB81574-21CA-4828-BCAC-F9715C42F97A}"/>
    <dgm:cxn modelId="{46CE3BA6-A931-4415-9D0C-4D49B9F84FFE}" srcId="{F356FA38-63BE-4E33-977A-CDD4696C32D6}" destId="{5FDDA455-4391-4499-9401-AA15ECE3EF17}" srcOrd="2" destOrd="0" parTransId="{DD33AAB8-6B9F-4DB3-8DAD-16B93FABA535}" sibTransId="{39047E9C-CA94-45DE-BEE2-FA08F1DA8E2F}"/>
    <dgm:cxn modelId="{3AC4D4EF-70FE-4770-81B6-59C1B0521BDC}" type="presOf" srcId="{10CD777C-6558-41D9-9D44-173C71F0301C}" destId="{39FED867-D4A9-48B5-A593-6F8731F610A2}" srcOrd="0" destOrd="0" presId="urn:microsoft.com/office/officeart/2005/8/layout/radial4"/>
    <dgm:cxn modelId="{815136FE-33A0-452C-97ED-0B1F1FCAEB3B}" type="presOf" srcId="{6484C6CD-FE8F-4158-8876-48925CDA2D66}" destId="{D8EE06F7-0AA8-4D90-80F9-AF665B35D79A}" srcOrd="0" destOrd="0" presId="urn:microsoft.com/office/officeart/2005/8/layout/radial4"/>
    <dgm:cxn modelId="{DBDBECAC-6A5D-4B9E-866E-E1C95B115C26}" type="presOf" srcId="{5FDDA455-4391-4499-9401-AA15ECE3EF17}" destId="{42C9D876-5772-4B71-A251-7C2EA6979EB3}" srcOrd="0" destOrd="0" presId="urn:microsoft.com/office/officeart/2005/8/layout/radial4"/>
    <dgm:cxn modelId="{22F082A5-C01D-4618-92EC-74B7DD2BB7EF}" type="presOf" srcId="{8F8F3EEB-8C18-49D7-BFA7-47BE623FEE98}" destId="{331FB683-45B0-4799-9BEE-C19045FCFBC7}" srcOrd="0" destOrd="0" presId="urn:microsoft.com/office/officeart/2005/8/layout/radial4"/>
    <dgm:cxn modelId="{DEA5F65F-87E0-4035-93BE-4352E1F29963}" type="presOf" srcId="{4B53EE10-BCD1-498E-B53D-68E7EEA98D7A}" destId="{0EE54441-2309-4905-A8E4-0B3B422DF721}" srcOrd="0" destOrd="0" presId="urn:microsoft.com/office/officeart/2005/8/layout/radial4"/>
    <dgm:cxn modelId="{059233CB-B83F-43E5-B9DF-6EB60F96928B}" type="presOf" srcId="{FF510B6E-C123-480E-AE2D-DD70CBEE2AC7}" destId="{035D1008-ED37-4386-A64E-6078097D5EF3}" srcOrd="0" destOrd="0" presId="urn:microsoft.com/office/officeart/2005/8/layout/radial4"/>
    <dgm:cxn modelId="{2692B659-2620-4544-B7AE-4DA422C474CE}" type="presOf" srcId="{99D00AFA-9CA1-4449-8E55-089265BC268B}" destId="{DCBDFCE5-AC71-4086-8751-97CB53AE3558}" srcOrd="0" destOrd="0" presId="urn:microsoft.com/office/officeart/2005/8/layout/radial4"/>
    <dgm:cxn modelId="{AAA6E326-88BE-427A-A2C8-5A9833315B5F}" type="presOf" srcId="{81A8EA7A-6397-4C3B-AA56-544CD0E3669B}" destId="{3473E822-3925-4A4E-A3A0-97BA91480BDE}" srcOrd="0" destOrd="0" presId="urn:microsoft.com/office/officeart/2005/8/layout/radial4"/>
    <dgm:cxn modelId="{6F7BEED5-2FFC-430E-B07C-6543CF17A8AE}" srcId="{F356FA38-63BE-4E33-977A-CDD4696C32D6}" destId="{81A8EA7A-6397-4C3B-AA56-544CD0E3669B}" srcOrd="1" destOrd="0" parTransId="{CE78B8C1-1D9D-4F7A-81E1-B0B03BB9C617}" sibTransId="{D38AD52A-B538-4435-878C-86D7A3A0E584}"/>
    <dgm:cxn modelId="{808B1C20-73AB-462E-9559-5FCEF4A9F6E5}" type="presOf" srcId="{CE78B8C1-1D9D-4F7A-81E1-B0B03BB9C617}" destId="{7987BE1D-8470-4A2D-AC4A-9C3541D0A808}" srcOrd="0" destOrd="0" presId="urn:microsoft.com/office/officeart/2005/8/layout/radial4"/>
    <dgm:cxn modelId="{A996F80D-A355-4A90-8A16-BC00050F580C}" srcId="{F356FA38-63BE-4E33-977A-CDD4696C32D6}" destId="{36DFFA87-C044-4632-9181-AC7FECA45907}" srcOrd="4" destOrd="0" parTransId="{DADE2F2B-1897-473E-B19D-018339789838}" sibTransId="{0A233F84-6902-400B-BA26-921307A01C8E}"/>
    <dgm:cxn modelId="{F6D634D7-6159-41CF-8617-3FC819AA9FE0}" srcId="{F356FA38-63BE-4E33-977A-CDD4696C32D6}" destId="{10CD777C-6558-41D9-9D44-173C71F0301C}" srcOrd="5" destOrd="0" parTransId="{4B53EE10-BCD1-498E-B53D-68E7EEA98D7A}" sibTransId="{99D4BB9A-643B-4EA9-A194-D480CF67F3DF}"/>
    <dgm:cxn modelId="{3D0FA0E4-C61A-41CB-BDE4-1DAC0D4A32D1}" type="presOf" srcId="{36DFFA87-C044-4632-9181-AC7FECA45907}" destId="{D140BCF8-1638-4BE9-80F8-0833EAADBA98}" srcOrd="0" destOrd="0" presId="urn:microsoft.com/office/officeart/2005/8/layout/radial4"/>
    <dgm:cxn modelId="{AA4C7666-2C41-448E-B3B3-5E857C8BB0FE}" srcId="{F356FA38-63BE-4E33-977A-CDD4696C32D6}" destId="{8F8F3EEB-8C18-49D7-BFA7-47BE623FEE98}" srcOrd="3" destOrd="0" parTransId="{FF510B6E-C123-480E-AE2D-DD70CBEE2AC7}" sibTransId="{24442A6F-6D21-49AF-AC18-AF262A7780D9}"/>
    <dgm:cxn modelId="{F4478132-62D3-4870-95E0-583533E09A85}" type="presParOf" srcId="{431F3435-A195-4BB6-A883-46BFF552A9CD}" destId="{EE656037-4392-4A82-A78E-C42E5C78CC3D}" srcOrd="0" destOrd="0" presId="urn:microsoft.com/office/officeart/2005/8/layout/radial4"/>
    <dgm:cxn modelId="{1B89A5A6-02FB-401B-B490-91D6E824FE83}" type="presParOf" srcId="{431F3435-A195-4BB6-A883-46BFF552A9CD}" destId="{D8EE06F7-0AA8-4D90-80F9-AF665B35D79A}" srcOrd="1" destOrd="0" presId="urn:microsoft.com/office/officeart/2005/8/layout/radial4"/>
    <dgm:cxn modelId="{4BE930D5-B6FF-4552-B78A-A6423050B822}" type="presParOf" srcId="{431F3435-A195-4BB6-A883-46BFF552A9CD}" destId="{DCBDFCE5-AC71-4086-8751-97CB53AE3558}" srcOrd="2" destOrd="0" presId="urn:microsoft.com/office/officeart/2005/8/layout/radial4"/>
    <dgm:cxn modelId="{630FDB54-7DF4-4A2D-AD5C-6D598C3C9312}" type="presParOf" srcId="{431F3435-A195-4BB6-A883-46BFF552A9CD}" destId="{7987BE1D-8470-4A2D-AC4A-9C3541D0A808}" srcOrd="3" destOrd="0" presId="urn:microsoft.com/office/officeart/2005/8/layout/radial4"/>
    <dgm:cxn modelId="{7E8E762A-55F6-4799-836A-6493A3713672}" type="presParOf" srcId="{431F3435-A195-4BB6-A883-46BFF552A9CD}" destId="{3473E822-3925-4A4E-A3A0-97BA91480BDE}" srcOrd="4" destOrd="0" presId="urn:microsoft.com/office/officeart/2005/8/layout/radial4"/>
    <dgm:cxn modelId="{E908876E-1E5C-434B-A4C6-070F747229DA}" type="presParOf" srcId="{431F3435-A195-4BB6-A883-46BFF552A9CD}" destId="{4638A152-C2EC-4709-B046-FF007D0E5C4A}" srcOrd="5" destOrd="0" presId="urn:microsoft.com/office/officeart/2005/8/layout/radial4"/>
    <dgm:cxn modelId="{4CCA5E99-644E-4F50-9905-9C3FCAC82C2A}" type="presParOf" srcId="{431F3435-A195-4BB6-A883-46BFF552A9CD}" destId="{42C9D876-5772-4B71-A251-7C2EA6979EB3}" srcOrd="6" destOrd="0" presId="urn:microsoft.com/office/officeart/2005/8/layout/radial4"/>
    <dgm:cxn modelId="{4B6404E5-7689-408C-8E39-EC4EBC2B28D2}" type="presParOf" srcId="{431F3435-A195-4BB6-A883-46BFF552A9CD}" destId="{035D1008-ED37-4386-A64E-6078097D5EF3}" srcOrd="7" destOrd="0" presId="urn:microsoft.com/office/officeart/2005/8/layout/radial4"/>
    <dgm:cxn modelId="{B3047E51-BF06-44B1-90EC-EAC9CCD7095F}" type="presParOf" srcId="{431F3435-A195-4BB6-A883-46BFF552A9CD}" destId="{331FB683-45B0-4799-9BEE-C19045FCFBC7}" srcOrd="8" destOrd="0" presId="urn:microsoft.com/office/officeart/2005/8/layout/radial4"/>
    <dgm:cxn modelId="{7D82A356-8A3F-4355-A03B-B7094F966CF7}" type="presParOf" srcId="{431F3435-A195-4BB6-A883-46BFF552A9CD}" destId="{BBCF0169-9452-4296-8FDE-8F335D24883C}" srcOrd="9" destOrd="0" presId="urn:microsoft.com/office/officeart/2005/8/layout/radial4"/>
    <dgm:cxn modelId="{D08FA468-194A-4EE4-B2DE-37DEB818618B}" type="presParOf" srcId="{431F3435-A195-4BB6-A883-46BFF552A9CD}" destId="{D140BCF8-1638-4BE9-80F8-0833EAADBA98}" srcOrd="10" destOrd="0" presId="urn:microsoft.com/office/officeart/2005/8/layout/radial4"/>
    <dgm:cxn modelId="{0D4AB274-C18C-49F6-878D-256ABF3659B1}" type="presParOf" srcId="{431F3435-A195-4BB6-A883-46BFF552A9CD}" destId="{0EE54441-2309-4905-A8E4-0B3B422DF721}" srcOrd="11" destOrd="0" presId="urn:microsoft.com/office/officeart/2005/8/layout/radial4"/>
    <dgm:cxn modelId="{BDCD8EAC-7896-465B-8BE0-6627893D27B2}" type="presParOf" srcId="{431F3435-A195-4BB6-A883-46BFF552A9CD}" destId="{39FED867-D4A9-48B5-A593-6F8731F610A2}"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70659"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70660"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70661"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4B8C2B-42EE-4234-9614-E33EBCBB9A28}" type="slidenum">
              <a:rPr lang="it-IT"/>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7174"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47EF5F-92AF-48D2-828D-64B9F201A0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
        <p:nvSpPr>
          <p:cNvPr id="5" name="Rectangle 6"/>
          <p:cNvSpPr>
            <a:spLocks noGrp="1" noChangeArrowheads="1"/>
          </p:cNvSpPr>
          <p:nvPr>
            <p:ph type="sldNum" sz="quarter" idx="11"/>
          </p:nvPr>
        </p:nvSpPr>
        <p:spPr>
          <a:ln/>
        </p:spPr>
        <p:txBody>
          <a:bodyPr/>
          <a:lstStyle>
            <a:lvl1pPr>
              <a:defRPr/>
            </a:lvl1pPr>
          </a:lstStyle>
          <a:p>
            <a:pPr>
              <a:defRPr/>
            </a:pPr>
            <a:fld id="{A17DA9B0-546A-4B45-B17B-D914AA08B49A}" type="slidenum">
              <a:rPr lang="it-IT"/>
              <a:pPr>
                <a:defRPr/>
              </a:pPr>
              <a:t>‹#›</a:t>
            </a:fld>
            <a:endParaRPr lang="it-IT"/>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pic>
        <p:nvPicPr>
          <p:cNvPr id="4"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Titolo 1"/>
          <p:cNvSpPr>
            <a:spLocks noGrp="1"/>
          </p:cNvSpPr>
          <p:nvPr>
            <p:ph type="title"/>
          </p:nvPr>
        </p:nvSpPr>
        <p:spPr>
          <a:xfrm>
            <a:off x="457200" y="96838"/>
            <a:ext cx="8229600" cy="715962"/>
          </a:xfrm>
        </p:spPr>
        <p:txBody>
          <a:bodyPr/>
          <a:lstStyle/>
          <a:p>
            <a:r>
              <a:rPr lang="it-IT" dirty="0" smtClean="0"/>
              <a:t>Fare clic per modificare lo stile del titolo</a:t>
            </a:r>
            <a:endParaRPr lang="it-IT" dirty="0"/>
          </a:p>
        </p:txBody>
      </p:sp>
      <p:sp>
        <p:nvSpPr>
          <p:cNvPr id="5" name="Rectangle 5"/>
          <p:cNvSpPr>
            <a:spLocks noGrp="1" noChangeArrowheads="1"/>
          </p:cNvSpPr>
          <p:nvPr>
            <p:ph type="ftr" sz="quarter" idx="10"/>
          </p:nvPr>
        </p:nvSpPr>
        <p:spPr/>
        <p:txBody>
          <a:bodyPr/>
          <a:lstStyle>
            <a:lvl1pPr>
              <a:defRPr/>
            </a:lvl1pPr>
          </a:lstStyle>
          <a:p>
            <a:pPr>
              <a:defRPr/>
            </a:pPr>
            <a:endParaRPr lang="it-IT"/>
          </a:p>
        </p:txBody>
      </p:sp>
      <p:sp>
        <p:nvSpPr>
          <p:cNvPr id="7" name="Rectangle 6"/>
          <p:cNvSpPr>
            <a:spLocks noGrp="1" noChangeArrowheads="1"/>
          </p:cNvSpPr>
          <p:nvPr>
            <p:ph type="sldNum" sz="quarter" idx="11"/>
          </p:nvPr>
        </p:nvSpPr>
        <p:spPr/>
        <p:txBody>
          <a:bodyPr/>
          <a:lstStyle>
            <a:lvl1pPr>
              <a:defRPr/>
            </a:lvl1pPr>
          </a:lstStyle>
          <a:p>
            <a:pPr>
              <a:defRPr/>
            </a:pPr>
            <a:fld id="{ECF86971-9F48-457E-AA57-59140F7C26A1}" type="slidenum">
              <a:rPr lang="it-IT"/>
              <a:pPr>
                <a:defRPr/>
              </a:pPr>
              <a:t>‹#›</a:t>
            </a:fld>
            <a:endParaRPr lang="it-IT"/>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4"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ftr" sz="quarter" idx="10"/>
          </p:nvPr>
        </p:nvSpPr>
        <p:spPr/>
        <p:txBody>
          <a:bodyPr/>
          <a:lstStyle>
            <a:lvl1pPr>
              <a:defRPr/>
            </a:lvl1pPr>
          </a:lstStyle>
          <a:p>
            <a:pPr>
              <a:defRPr/>
            </a:pPr>
            <a:endParaRPr lang="it-IT"/>
          </a:p>
        </p:txBody>
      </p:sp>
      <p:sp>
        <p:nvSpPr>
          <p:cNvPr id="6" name="Rectangle 6"/>
          <p:cNvSpPr>
            <a:spLocks noGrp="1" noChangeArrowheads="1"/>
          </p:cNvSpPr>
          <p:nvPr>
            <p:ph type="sldNum" sz="quarter" idx="11"/>
          </p:nvPr>
        </p:nvSpPr>
        <p:spPr/>
        <p:txBody>
          <a:bodyPr/>
          <a:lstStyle>
            <a:lvl1pPr>
              <a:defRPr/>
            </a:lvl1pPr>
          </a:lstStyle>
          <a:p>
            <a:pPr>
              <a:defRPr/>
            </a:pPr>
            <a:fld id="{DC9BBDA2-7255-4C5F-8633-53D739ED57E0}" type="slidenum">
              <a:rPr lang="it-IT"/>
              <a:pPr>
                <a:defRPr/>
              </a:pPr>
              <a:t>‹#›</a:t>
            </a:fld>
            <a:endParaRPr lang="it-IT"/>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2" name="Titolo 1"/>
          <p:cNvSpPr>
            <a:spLocks noGrp="1"/>
          </p:cNvSpPr>
          <p:nvPr>
            <p:ph type="title"/>
          </p:nvPr>
        </p:nvSpPr>
        <p:spPr>
          <a:xfrm>
            <a:off x="95250" y="96838"/>
            <a:ext cx="8591550" cy="715962"/>
          </a:xfrm>
        </p:spPr>
        <p:txBody>
          <a:bodyPr>
            <a:normAutofit/>
          </a:bodyPr>
          <a:lstStyle>
            <a:lvl1pPr>
              <a:defRPr i="1">
                <a:solidFill>
                  <a:schemeClr val="bg1"/>
                </a:solidFill>
                <a:latin typeface="Georgia" pitchFamily="18" charset="0"/>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057276"/>
            <a:ext cx="8229600" cy="5068888"/>
          </a:xfrm>
        </p:spPr>
        <p:txBody>
          <a:bodyPr>
            <a:normAutofit/>
          </a:bodyPr>
          <a:lstStyle>
            <a:lvl1pPr>
              <a:defRPr i="1">
                <a:latin typeface="Georgia" pitchFamily="18" charset="0"/>
              </a:defRPr>
            </a:lvl1pPr>
            <a:lvl2pPr>
              <a:defRPr i="1">
                <a:latin typeface="Georgia" pitchFamily="18" charset="0"/>
              </a:defRPr>
            </a:lvl2pPr>
            <a:lvl3pPr>
              <a:defRPr i="1">
                <a:latin typeface="Georgia" pitchFamily="18" charset="0"/>
              </a:defRPr>
            </a:lvl3pPr>
            <a:lvl4pPr>
              <a:defRPr i="1">
                <a:latin typeface="Georgia" pitchFamily="18" charset="0"/>
              </a:defRPr>
            </a:lvl4pPr>
            <a:lvl5pPr>
              <a:defRPr i="1">
                <a:latin typeface="Georgia" pitchFamily="18"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ftr" sz="quarter" idx="10"/>
          </p:nvPr>
        </p:nvSpPr>
        <p:spPr/>
        <p:txBody>
          <a:bodyPr/>
          <a:lstStyle>
            <a:lvl1pPr>
              <a:defRPr/>
            </a:lvl1pPr>
          </a:lstStyle>
          <a:p>
            <a:pPr>
              <a:defRPr/>
            </a:pPr>
            <a:endParaRPr lang="it-IT"/>
          </a:p>
        </p:txBody>
      </p:sp>
      <p:sp>
        <p:nvSpPr>
          <p:cNvPr id="6" name="Rectangle 6"/>
          <p:cNvSpPr>
            <a:spLocks noGrp="1" noChangeArrowheads="1"/>
          </p:cNvSpPr>
          <p:nvPr>
            <p:ph type="sldNum" sz="quarter" idx="11"/>
          </p:nvPr>
        </p:nvSpPr>
        <p:spPr/>
        <p:txBody>
          <a:bodyPr/>
          <a:lstStyle>
            <a:lvl1pPr>
              <a:defRPr/>
            </a:lvl1pPr>
          </a:lstStyle>
          <a:p>
            <a:pPr>
              <a:defRPr/>
            </a:pPr>
            <a:fld id="{9B5F8C5D-D7F7-44ED-91B0-E6CCA14964E1}" type="slidenum">
              <a:rPr lang="it-IT"/>
              <a:pPr>
                <a:defRPr/>
              </a:pPr>
              <a:t>‹#›</a:t>
            </a:fld>
            <a:endParaRPr lang="it-IT"/>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4" name="Picture 5" descr="ministero"/>
          <p:cNvPicPr>
            <a:picLocks noChangeAspect="1" noChangeArrowheads="1"/>
          </p:cNvPicPr>
          <p:nvPr userDrawn="1"/>
        </p:nvPicPr>
        <p:blipFill>
          <a:blip r:embed="rId2"/>
          <a:srcRect/>
          <a:stretch>
            <a:fillRect/>
          </a:stretch>
        </p:blipFill>
        <p:spPr bwMode="auto">
          <a:xfrm>
            <a:off x="3706813" y="5734050"/>
            <a:ext cx="1730375" cy="779463"/>
          </a:xfrm>
          <a:prstGeom prst="rect">
            <a:avLst/>
          </a:prstGeom>
          <a:noFill/>
          <a:ln w="9525">
            <a:noFill/>
            <a:miter lim="800000"/>
            <a:headEnd/>
            <a:tailEnd/>
          </a:ln>
        </p:spPr>
      </p:pic>
      <p:sp>
        <p:nvSpPr>
          <p:cNvPr id="5" name="Titolo 1"/>
          <p:cNvSpPr txBox="1">
            <a:spLocks/>
          </p:cNvSpPr>
          <p:nvPr userDrawn="1"/>
        </p:nvSpPr>
        <p:spPr bwMode="auto">
          <a:xfrm>
            <a:off x="457200" y="96838"/>
            <a:ext cx="8229600" cy="715962"/>
          </a:xfrm>
          <a:prstGeom prst="rect">
            <a:avLst/>
          </a:prstGeom>
          <a:noFill/>
          <a:ln>
            <a:noFill/>
          </a:ln>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i="1" dirty="0" smtClean="0">
                <a:latin typeface="Georgia" pitchFamily="18" charset="0"/>
              </a:rPr>
              <a:t>Ministero degli Affari Esteri</a:t>
            </a:r>
            <a:endParaRPr lang="it-IT" i="1" dirty="0">
              <a:latin typeface="Georgia" pitchFamily="18" charset="0"/>
            </a:endParaRPr>
          </a:p>
        </p:txBody>
      </p:sp>
      <p:sp>
        <p:nvSpPr>
          <p:cNvPr id="6" name="Line 6"/>
          <p:cNvSpPr>
            <a:spLocks noChangeShapeType="1"/>
          </p:cNvSpPr>
          <p:nvPr userDrawn="1"/>
        </p:nvSpPr>
        <p:spPr bwMode="auto">
          <a:xfrm flipV="1">
            <a:off x="0" y="5589588"/>
            <a:ext cx="9144000" cy="0"/>
          </a:xfrm>
          <a:prstGeom prst="line">
            <a:avLst/>
          </a:prstGeom>
          <a:noFill/>
          <a:ln w="12700">
            <a:solidFill>
              <a:schemeClr val="bg2"/>
            </a:solidFill>
            <a:round/>
            <a:headEnd/>
            <a:tailEnd/>
          </a:ln>
        </p:spPr>
        <p:txBody>
          <a:bodyPr/>
          <a:lstStyle/>
          <a:p>
            <a:pPr>
              <a:defRPr/>
            </a:pPr>
            <a:endParaRPr lang="it-IT"/>
          </a:p>
        </p:txBody>
      </p:sp>
      <p:sp>
        <p:nvSpPr>
          <p:cNvPr id="2" name="Titolo 1"/>
          <p:cNvSpPr>
            <a:spLocks noGrp="1"/>
          </p:cNvSpPr>
          <p:nvPr>
            <p:ph type="title"/>
          </p:nvPr>
        </p:nvSpPr>
        <p:spPr>
          <a:xfrm>
            <a:off x="722313" y="4406900"/>
            <a:ext cx="7772400" cy="1362075"/>
          </a:xfrm>
        </p:spPr>
        <p:txBody>
          <a:bodyPr anchor="t"/>
          <a:lstStyle>
            <a:lvl1pPr algn="l">
              <a:defRPr sz="4000" b="1" i="1" cap="all">
                <a:latin typeface="Georgia" pitchFamily="18" charset="0"/>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i="1">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7" name="Rectangle 5"/>
          <p:cNvSpPr>
            <a:spLocks noGrp="1" noChangeArrowheads="1"/>
          </p:cNvSpPr>
          <p:nvPr>
            <p:ph type="ftr" sz="quarter" idx="10"/>
          </p:nvPr>
        </p:nvSpPr>
        <p:spPr/>
        <p:txBody>
          <a:bodyPr/>
          <a:lstStyle>
            <a:lvl1pPr>
              <a:defRPr/>
            </a:lvl1pPr>
          </a:lstStyle>
          <a:p>
            <a:pPr>
              <a:defRPr/>
            </a:pPr>
            <a:endParaRPr lang="it-IT"/>
          </a:p>
        </p:txBody>
      </p:sp>
      <p:sp>
        <p:nvSpPr>
          <p:cNvPr id="8" name="Rectangle 6"/>
          <p:cNvSpPr>
            <a:spLocks noGrp="1" noChangeArrowheads="1"/>
          </p:cNvSpPr>
          <p:nvPr>
            <p:ph type="sldNum" sz="quarter" idx="11"/>
          </p:nvPr>
        </p:nvSpPr>
        <p:spPr/>
        <p:txBody>
          <a:bodyPr/>
          <a:lstStyle>
            <a:lvl1pPr>
              <a:defRPr/>
            </a:lvl1pPr>
          </a:lstStyle>
          <a:p>
            <a:pPr>
              <a:defRPr/>
            </a:pPr>
            <a:fld id="{FD0592D3-87D0-4A1D-82E0-B4041A940F3A}" type="slidenum">
              <a:rPr lang="it-IT"/>
              <a:pPr>
                <a:defRPr/>
              </a:pPr>
              <a:t>‹#›</a:t>
            </a:fld>
            <a:endParaRPr lang="it-IT"/>
          </a:p>
        </p:txBody>
      </p:sp>
    </p:spTree>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5"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Titolo 1"/>
          <p:cNvSpPr>
            <a:spLocks noGrp="1"/>
          </p:cNvSpPr>
          <p:nvPr>
            <p:ph type="title"/>
          </p:nvPr>
        </p:nvSpPr>
        <p:spPr>
          <a:xfrm>
            <a:off x="457200" y="96838"/>
            <a:ext cx="8229600" cy="715962"/>
          </a:xfrm>
        </p:spPr>
        <p:txBody>
          <a:bodyPr/>
          <a:lstStyle/>
          <a:p>
            <a:r>
              <a:rPr lang="it-IT" dirty="0" smtClean="0"/>
              <a:t>Fare clic per modificare lo stile del titolo</a:t>
            </a:r>
            <a:endParaRPr lang="it-IT" dirty="0"/>
          </a:p>
        </p:txBody>
      </p:sp>
      <p:sp>
        <p:nvSpPr>
          <p:cNvPr id="6" name="Rectangle 5"/>
          <p:cNvSpPr>
            <a:spLocks noGrp="1" noChangeArrowheads="1"/>
          </p:cNvSpPr>
          <p:nvPr>
            <p:ph type="ftr" sz="quarter" idx="10"/>
          </p:nvPr>
        </p:nvSpPr>
        <p:spPr/>
        <p:txBody>
          <a:bodyPr/>
          <a:lstStyle>
            <a:lvl1pPr>
              <a:defRPr/>
            </a:lvl1pPr>
          </a:lstStyle>
          <a:p>
            <a:pPr>
              <a:defRPr/>
            </a:pPr>
            <a:endParaRPr lang="it-IT"/>
          </a:p>
        </p:txBody>
      </p:sp>
      <p:sp>
        <p:nvSpPr>
          <p:cNvPr id="8" name="Rectangle 6"/>
          <p:cNvSpPr>
            <a:spLocks noGrp="1" noChangeArrowheads="1"/>
          </p:cNvSpPr>
          <p:nvPr>
            <p:ph type="sldNum" sz="quarter" idx="11"/>
          </p:nvPr>
        </p:nvSpPr>
        <p:spPr/>
        <p:txBody>
          <a:bodyPr/>
          <a:lstStyle>
            <a:lvl1pPr>
              <a:defRPr/>
            </a:lvl1pPr>
          </a:lstStyle>
          <a:p>
            <a:pPr>
              <a:defRPr/>
            </a:pPr>
            <a:fld id="{A2A841EE-5FCF-4EBB-9167-A3B5337E9E0E}" type="slidenum">
              <a:rPr lang="it-IT"/>
              <a:pPr>
                <a:defRPr/>
              </a:pPr>
              <a:t>‹#›</a:t>
            </a:fld>
            <a:endParaRPr lang="it-IT"/>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pic>
        <p:nvPicPr>
          <p:cNvPr id="7"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Titolo 1"/>
          <p:cNvSpPr>
            <a:spLocks noGrp="1"/>
          </p:cNvSpPr>
          <p:nvPr>
            <p:ph type="title"/>
          </p:nvPr>
        </p:nvSpPr>
        <p:spPr>
          <a:xfrm>
            <a:off x="457200" y="96838"/>
            <a:ext cx="8229600" cy="715962"/>
          </a:xfrm>
        </p:spPr>
        <p:txBody>
          <a:bodyPr/>
          <a:lstStyle/>
          <a:p>
            <a:r>
              <a:rPr lang="it-IT" dirty="0" smtClean="0"/>
              <a:t>Fare clic per modificare lo stile del titolo</a:t>
            </a:r>
            <a:endParaRPr lang="it-IT" dirty="0"/>
          </a:p>
        </p:txBody>
      </p:sp>
      <p:sp>
        <p:nvSpPr>
          <p:cNvPr id="8" name="Rectangle 5"/>
          <p:cNvSpPr>
            <a:spLocks noGrp="1" noChangeArrowheads="1"/>
          </p:cNvSpPr>
          <p:nvPr>
            <p:ph type="ftr" sz="quarter" idx="10"/>
          </p:nvPr>
        </p:nvSpPr>
        <p:spPr/>
        <p:txBody>
          <a:bodyPr/>
          <a:lstStyle>
            <a:lvl1pPr>
              <a:defRPr/>
            </a:lvl1pPr>
          </a:lstStyle>
          <a:p>
            <a:pPr>
              <a:defRPr/>
            </a:pPr>
            <a:endParaRPr lang="it-IT"/>
          </a:p>
        </p:txBody>
      </p:sp>
      <p:sp>
        <p:nvSpPr>
          <p:cNvPr id="10" name="Rectangle 6"/>
          <p:cNvSpPr>
            <a:spLocks noGrp="1" noChangeArrowheads="1"/>
          </p:cNvSpPr>
          <p:nvPr>
            <p:ph type="sldNum" sz="quarter" idx="11"/>
          </p:nvPr>
        </p:nvSpPr>
        <p:spPr/>
        <p:txBody>
          <a:bodyPr/>
          <a:lstStyle>
            <a:lvl1pPr>
              <a:defRPr/>
            </a:lvl1pPr>
          </a:lstStyle>
          <a:p>
            <a:pPr>
              <a:defRPr/>
            </a:pPr>
            <a:fld id="{604460EE-537B-4270-9D37-86183D4D1C58}" type="slidenum">
              <a:rPr lang="it-IT"/>
              <a:pPr>
                <a:defRPr/>
              </a:pPr>
              <a:t>‹#›</a:t>
            </a:fld>
            <a:endParaRPr lang="it-IT"/>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pic>
        <p:nvPicPr>
          <p:cNvPr id="3"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5" name="Titolo 1"/>
          <p:cNvSpPr>
            <a:spLocks noGrp="1"/>
          </p:cNvSpPr>
          <p:nvPr>
            <p:ph type="title"/>
          </p:nvPr>
        </p:nvSpPr>
        <p:spPr>
          <a:xfrm>
            <a:off x="457200" y="96838"/>
            <a:ext cx="8229600" cy="715962"/>
          </a:xfrm>
        </p:spPr>
        <p:txBody>
          <a:bodyPr/>
          <a:lstStyle/>
          <a:p>
            <a:r>
              <a:rPr lang="it-IT" dirty="0" smtClean="0"/>
              <a:t>Fare clic per modificare lo stile del titolo</a:t>
            </a:r>
            <a:endParaRPr lang="it-IT" dirty="0"/>
          </a:p>
        </p:txBody>
      </p:sp>
      <p:sp>
        <p:nvSpPr>
          <p:cNvPr id="4" name="Rectangle 5"/>
          <p:cNvSpPr>
            <a:spLocks noGrp="1" noChangeArrowheads="1"/>
          </p:cNvSpPr>
          <p:nvPr>
            <p:ph type="ftr" sz="quarter" idx="10"/>
          </p:nvPr>
        </p:nvSpPr>
        <p:spPr/>
        <p:txBody>
          <a:bodyPr/>
          <a:lstStyle>
            <a:lvl1pPr>
              <a:defRPr/>
            </a:lvl1pPr>
          </a:lstStyle>
          <a:p>
            <a:pPr>
              <a:defRPr/>
            </a:pPr>
            <a:endParaRPr lang="it-IT"/>
          </a:p>
        </p:txBody>
      </p:sp>
      <p:sp>
        <p:nvSpPr>
          <p:cNvPr id="6" name="Rectangle 6"/>
          <p:cNvSpPr>
            <a:spLocks noGrp="1" noChangeArrowheads="1"/>
          </p:cNvSpPr>
          <p:nvPr>
            <p:ph type="sldNum" sz="quarter" idx="11"/>
          </p:nvPr>
        </p:nvSpPr>
        <p:spPr/>
        <p:txBody>
          <a:bodyPr/>
          <a:lstStyle>
            <a:lvl1pPr>
              <a:defRPr/>
            </a:lvl1pPr>
          </a:lstStyle>
          <a:p>
            <a:pPr>
              <a:defRPr/>
            </a:pPr>
            <a:fld id="{40D136B5-716C-4DED-8E2D-0E6AB4A6BF39}" type="slidenum">
              <a:rPr lang="it-IT"/>
              <a:pPr>
                <a:defRPr/>
              </a:pPr>
              <a:t>‹#›</a:t>
            </a:fld>
            <a:endParaRPr lang="it-IT"/>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3" name="Rectangle 5"/>
          <p:cNvSpPr>
            <a:spLocks noGrp="1" noChangeArrowheads="1"/>
          </p:cNvSpPr>
          <p:nvPr>
            <p:ph type="ftr" sz="quarter" idx="10"/>
          </p:nvPr>
        </p:nvSpPr>
        <p:spPr/>
        <p:txBody>
          <a:bodyPr/>
          <a:lstStyle>
            <a:lvl1pPr>
              <a:defRPr/>
            </a:lvl1pPr>
          </a:lstStyle>
          <a:p>
            <a:pPr>
              <a:defRPr/>
            </a:pPr>
            <a:endParaRPr lang="it-IT"/>
          </a:p>
        </p:txBody>
      </p:sp>
      <p:sp>
        <p:nvSpPr>
          <p:cNvPr id="4" name="Rectangle 6"/>
          <p:cNvSpPr>
            <a:spLocks noGrp="1" noChangeArrowheads="1"/>
          </p:cNvSpPr>
          <p:nvPr>
            <p:ph type="sldNum" sz="quarter" idx="11"/>
          </p:nvPr>
        </p:nvSpPr>
        <p:spPr/>
        <p:txBody>
          <a:bodyPr/>
          <a:lstStyle>
            <a:lvl1pPr>
              <a:defRPr/>
            </a:lvl1pPr>
          </a:lstStyle>
          <a:p>
            <a:pPr>
              <a:defRPr/>
            </a:pPr>
            <a:fld id="{69FB94A7-1112-4D4C-9F4A-2EA3434D267C}" type="slidenum">
              <a:rPr lang="it-IT"/>
              <a:pPr>
                <a:defRPr/>
              </a:pPr>
              <a:t>‹#›</a:t>
            </a:fld>
            <a:endParaRPr lang="it-IT"/>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5"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Rectangle 5"/>
          <p:cNvSpPr>
            <a:spLocks noGrp="1" noChangeArrowheads="1"/>
          </p:cNvSpPr>
          <p:nvPr>
            <p:ph type="ftr" sz="quarter" idx="10"/>
          </p:nvPr>
        </p:nvSpPr>
        <p:spPr/>
        <p:txBody>
          <a:bodyPr/>
          <a:lstStyle>
            <a:lvl1pPr>
              <a:defRPr/>
            </a:lvl1pPr>
          </a:lstStyle>
          <a:p>
            <a:pPr>
              <a:defRPr/>
            </a:pPr>
            <a:endParaRPr lang="it-IT"/>
          </a:p>
        </p:txBody>
      </p:sp>
      <p:sp>
        <p:nvSpPr>
          <p:cNvPr id="7" name="Rectangle 6"/>
          <p:cNvSpPr>
            <a:spLocks noGrp="1" noChangeArrowheads="1"/>
          </p:cNvSpPr>
          <p:nvPr>
            <p:ph type="sldNum" sz="quarter" idx="11"/>
          </p:nvPr>
        </p:nvSpPr>
        <p:spPr/>
        <p:txBody>
          <a:bodyPr/>
          <a:lstStyle>
            <a:lvl1pPr>
              <a:defRPr/>
            </a:lvl1pPr>
          </a:lstStyle>
          <a:p>
            <a:pPr>
              <a:defRPr/>
            </a:pPr>
            <a:fld id="{5CE8DAB6-C771-43BD-B394-1D6B86B0FBDC}" type="slidenum">
              <a:rPr lang="it-IT"/>
              <a:pPr>
                <a:defRPr/>
              </a:pPr>
              <a:t>‹#›</a:t>
            </a:fld>
            <a:endParaRPr lang="it-IT"/>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5" name="Picture 14" descr="Stemma repubblica sfondo blu"/>
          <p:cNvPicPr>
            <a:picLocks noChangeAspect="1" noChangeArrowheads="1"/>
          </p:cNvPicPr>
          <p:nvPr userDrawn="1"/>
        </p:nvPicPr>
        <p:blipFill>
          <a:blip r:embed="rId2"/>
          <a:srcRect/>
          <a:stretch>
            <a:fillRect/>
          </a:stretch>
        </p:blipFill>
        <p:spPr bwMode="auto">
          <a:xfrm>
            <a:off x="8153400" y="19050"/>
            <a:ext cx="850900" cy="820738"/>
          </a:xfrm>
          <a:prstGeom prst="rect">
            <a:avLst/>
          </a:prstGeom>
          <a:noFill/>
          <a:ln w="9525">
            <a:noFill/>
            <a:miter lim="800000"/>
            <a:headEnd/>
            <a:tailEnd/>
          </a:ln>
        </p:spPr>
      </p:pic>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Rectangle 5"/>
          <p:cNvSpPr>
            <a:spLocks noGrp="1" noChangeArrowheads="1"/>
          </p:cNvSpPr>
          <p:nvPr>
            <p:ph type="ftr" sz="quarter" idx="10"/>
          </p:nvPr>
        </p:nvSpPr>
        <p:spPr/>
        <p:txBody>
          <a:bodyPr/>
          <a:lstStyle>
            <a:lvl1pPr>
              <a:defRPr/>
            </a:lvl1pPr>
          </a:lstStyle>
          <a:p>
            <a:pPr>
              <a:defRPr/>
            </a:pPr>
            <a:endParaRPr lang="it-IT"/>
          </a:p>
        </p:txBody>
      </p:sp>
      <p:sp>
        <p:nvSpPr>
          <p:cNvPr id="7" name="Rectangle 6"/>
          <p:cNvSpPr>
            <a:spLocks noGrp="1" noChangeArrowheads="1"/>
          </p:cNvSpPr>
          <p:nvPr>
            <p:ph type="sldNum" sz="quarter" idx="11"/>
          </p:nvPr>
        </p:nvSpPr>
        <p:spPr/>
        <p:txBody>
          <a:bodyPr/>
          <a:lstStyle>
            <a:lvl1pPr>
              <a:defRPr/>
            </a:lvl1pPr>
          </a:lstStyle>
          <a:p>
            <a:pPr>
              <a:defRPr/>
            </a:pPr>
            <a:fld id="{C2F58C1C-C3D6-42E7-BCE3-6A2119C4204E}" type="slidenum">
              <a:rPr lang="it-IT"/>
              <a:pPr>
                <a:defRPr/>
              </a:pPr>
              <a:t>‹#›</a:t>
            </a:fld>
            <a:endParaRPr lang="it-IT"/>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73D981-6258-492E-AD18-099A230089D9}" type="slidenum">
              <a:rPr lang="it-IT"/>
              <a:pPr>
                <a:defRPr/>
              </a:pPr>
              <a:t>‹#›</a:t>
            </a:fld>
            <a:endParaRPr lang="it-IT"/>
          </a:p>
        </p:txBody>
      </p:sp>
      <p:sp>
        <p:nvSpPr>
          <p:cNvPr id="2" name="Rectangle 7"/>
          <p:cNvSpPr>
            <a:spLocks noChangeArrowheads="1"/>
          </p:cNvSpPr>
          <p:nvPr userDrawn="1"/>
        </p:nvSpPr>
        <p:spPr bwMode="auto">
          <a:xfrm>
            <a:off x="0" y="3389313"/>
            <a:ext cx="9144000" cy="3384550"/>
          </a:xfrm>
          <a:prstGeom prst="rect">
            <a:avLst/>
          </a:prstGeom>
          <a:solidFill>
            <a:schemeClr val="bg1"/>
          </a:solidFill>
          <a:ln w="9525">
            <a:noFill/>
            <a:miter lim="800000"/>
            <a:headEnd/>
            <a:tailEnd/>
          </a:ln>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advTm="5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title"/>
          </p:nvPr>
        </p:nvSpPr>
        <p:spPr>
          <a:xfrm>
            <a:off x="722313" y="4130675"/>
            <a:ext cx="7772400" cy="1362075"/>
          </a:xfrm>
        </p:spPr>
        <p:txBody>
          <a:bodyPr/>
          <a:lstStyle/>
          <a:p>
            <a:pPr algn="r">
              <a:defRPr/>
            </a:pPr>
            <a:r>
              <a:rPr lang="it-IT" cap="none" dirty="0" smtClean="0">
                <a:solidFill>
                  <a:schemeClr val="accent2">
                    <a:lumMod val="75000"/>
                  </a:schemeClr>
                </a:solidFill>
              </a:rPr>
              <a:t>Progetto </a:t>
            </a:r>
            <a:r>
              <a:rPr lang="it-IT" dirty="0" smtClean="0">
                <a:solidFill>
                  <a:schemeClr val="accent2">
                    <a:lumMod val="75000"/>
                  </a:schemeClr>
                </a:solidFill>
              </a:rPr>
              <a:t>LIMES</a:t>
            </a:r>
          </a:p>
        </p:txBody>
      </p:sp>
      <p:sp>
        <p:nvSpPr>
          <p:cNvPr id="15362" name="Sottotitolo 2"/>
          <p:cNvSpPr>
            <a:spLocks noGrp="1"/>
          </p:cNvSpPr>
          <p:nvPr>
            <p:ph type="body" idx="1"/>
          </p:nvPr>
        </p:nvSpPr>
        <p:spPr>
          <a:xfrm>
            <a:off x="704850" y="3433763"/>
            <a:ext cx="7772400" cy="515937"/>
          </a:xfrm>
        </p:spPr>
        <p:txBody>
          <a:bodyPr/>
          <a:lstStyle/>
          <a:p>
            <a:pPr algn="r">
              <a:defRPr/>
            </a:pPr>
            <a:r>
              <a:rPr lang="it-IT" b="1" dirty="0" smtClean="0">
                <a:solidFill>
                  <a:schemeClr val="accent2">
                    <a:lumMod val="75000"/>
                  </a:schemeClr>
                </a:solidFill>
              </a:rPr>
              <a:t>L</a:t>
            </a:r>
            <a:r>
              <a:rPr lang="it-IT" dirty="0" smtClean="0">
                <a:solidFill>
                  <a:schemeClr val="accent2">
                    <a:lumMod val="75000"/>
                  </a:schemeClr>
                </a:solidFill>
              </a:rPr>
              <a:t>inea </a:t>
            </a:r>
            <a:r>
              <a:rPr lang="it-IT" b="1" dirty="0" smtClean="0">
                <a:solidFill>
                  <a:schemeClr val="accent2">
                    <a:lumMod val="75000"/>
                  </a:schemeClr>
                </a:solidFill>
              </a:rPr>
              <a:t>I</a:t>
            </a:r>
            <a:r>
              <a:rPr lang="it-IT" dirty="0" smtClean="0">
                <a:solidFill>
                  <a:schemeClr val="accent2">
                    <a:lumMod val="75000"/>
                  </a:schemeClr>
                </a:solidFill>
              </a:rPr>
              <a:t>nformatica di </a:t>
            </a:r>
            <a:r>
              <a:rPr lang="it-IT" b="1" dirty="0" smtClean="0">
                <a:solidFill>
                  <a:schemeClr val="accent2">
                    <a:lumMod val="75000"/>
                  </a:schemeClr>
                </a:solidFill>
              </a:rPr>
              <a:t>M</a:t>
            </a:r>
            <a:r>
              <a:rPr lang="it-IT" dirty="0" smtClean="0">
                <a:solidFill>
                  <a:schemeClr val="accent2">
                    <a:lumMod val="75000"/>
                  </a:schemeClr>
                </a:solidFill>
              </a:rPr>
              <a:t>igrazione, </a:t>
            </a:r>
            <a:r>
              <a:rPr lang="it-IT" b="1" dirty="0" smtClean="0">
                <a:solidFill>
                  <a:schemeClr val="accent2">
                    <a:lumMod val="75000"/>
                  </a:schemeClr>
                </a:solidFill>
              </a:rPr>
              <a:t>E</a:t>
            </a:r>
            <a:r>
              <a:rPr lang="it-IT" dirty="0" smtClean="0">
                <a:solidFill>
                  <a:schemeClr val="accent2">
                    <a:lumMod val="75000"/>
                  </a:schemeClr>
                </a:solidFill>
              </a:rPr>
              <a:t>mergenza e </a:t>
            </a:r>
            <a:r>
              <a:rPr lang="it-IT" b="1" dirty="0" smtClean="0">
                <a:solidFill>
                  <a:schemeClr val="accent2">
                    <a:lumMod val="75000"/>
                  </a:schemeClr>
                </a:solidFill>
              </a:rPr>
              <a:t>S</a:t>
            </a:r>
            <a:r>
              <a:rPr lang="it-IT" dirty="0" smtClean="0">
                <a:solidFill>
                  <a:schemeClr val="accent2">
                    <a:lumMod val="75000"/>
                  </a:schemeClr>
                </a:solidFill>
              </a:rPr>
              <a:t>icurezza</a:t>
            </a:r>
          </a:p>
        </p:txBody>
      </p:sp>
      <p:pic>
        <p:nvPicPr>
          <p:cNvPr id="4" name="Immagine 3" descr="C:\Aziende\ComItalia\Clienti\MAE\Documenti\Progetti\Cloud Computing\MAECLOUD(2).jpg"/>
          <p:cNvPicPr/>
          <p:nvPr/>
        </p:nvPicPr>
        <p:blipFill>
          <a:blip r:embed="rId2"/>
          <a:srcRect/>
          <a:stretch>
            <a:fillRect/>
          </a:stretch>
        </p:blipFill>
        <p:spPr bwMode="auto">
          <a:xfrm>
            <a:off x="6556375" y="1144588"/>
            <a:ext cx="2243138" cy="1200150"/>
          </a:xfrm>
          <a:prstGeom prst="rect">
            <a:avLst/>
          </a:prstGeom>
          <a:ln>
            <a:noFill/>
          </a:ln>
          <a:effectLst>
            <a:outerShdw blurRad="292100" dist="139700" dir="2700000" algn="tl" rotWithShape="0">
              <a:srgbClr val="333333">
                <a:alpha val="65000"/>
              </a:srgbClr>
            </a:outerShdw>
          </a:effectLst>
        </p:spPr>
      </p:pic>
      <p:sp>
        <p:nvSpPr>
          <p:cNvPr id="15364" name="Sottotitolo 2"/>
          <p:cNvSpPr txBox="1">
            <a:spLocks/>
          </p:cNvSpPr>
          <p:nvPr/>
        </p:nvSpPr>
        <p:spPr bwMode="auto">
          <a:xfrm>
            <a:off x="684213" y="3076575"/>
            <a:ext cx="7772400" cy="515938"/>
          </a:xfrm>
          <a:prstGeom prst="rect">
            <a:avLst/>
          </a:prstGeom>
          <a:noFill/>
          <a:ln w="9525">
            <a:noFill/>
            <a:miter lim="800000"/>
            <a:headEnd/>
            <a:tailEnd/>
          </a:ln>
        </p:spPr>
        <p:txBody>
          <a:bodyPr anchor="b"/>
          <a:lstStyle/>
          <a:p>
            <a:pPr algn="r" eaLnBrk="0" hangingPunct="0">
              <a:spcBef>
                <a:spcPct val="20000"/>
              </a:spcBef>
            </a:pPr>
            <a:r>
              <a:rPr lang="it-IT" sz="3600" b="1" i="1">
                <a:solidFill>
                  <a:srgbClr val="262673"/>
                </a:solidFill>
                <a:latin typeface="Georgia" pitchFamily="18" charset="0"/>
              </a:rPr>
              <a:t>M</a:t>
            </a:r>
            <a:r>
              <a:rPr lang="it-IT" sz="3600" i="1">
                <a:solidFill>
                  <a:srgbClr val="262673"/>
                </a:solidFill>
                <a:latin typeface="Georgia" pitchFamily="18" charset="0"/>
              </a:rPr>
              <a:t>ae</a:t>
            </a:r>
            <a:r>
              <a:rPr lang="it-IT" sz="3600" b="1" i="1">
                <a:solidFill>
                  <a:srgbClr val="262673"/>
                </a:solidFill>
                <a:latin typeface="Georgia" pitchFamily="18" charset="0"/>
              </a:rPr>
              <a:t>C</a:t>
            </a:r>
            <a:r>
              <a:rPr lang="it-IT" sz="3600" i="1">
                <a:solidFill>
                  <a:srgbClr val="262673"/>
                </a:solidFill>
                <a:latin typeface="Georgia" pitchFamily="18" charset="0"/>
              </a:rPr>
              <a:t>loud al lavoro</a:t>
            </a:r>
          </a:p>
        </p:txBody>
      </p:sp>
      <p:pic>
        <p:nvPicPr>
          <p:cNvPr id="1028" name="Picture 4"/>
          <p:cNvPicPr>
            <a:picLocks noChangeAspect="1" noChangeArrowheads="1"/>
          </p:cNvPicPr>
          <p:nvPr/>
        </p:nvPicPr>
        <p:blipFill>
          <a:blip r:embed="rId3"/>
          <a:srcRect/>
          <a:stretch>
            <a:fillRect/>
          </a:stretch>
        </p:blipFill>
        <p:spPr bwMode="auto">
          <a:xfrm>
            <a:off x="330200" y="1144588"/>
            <a:ext cx="2405063" cy="12001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 name="Sottotitolo 2"/>
          <p:cNvSpPr txBox="1">
            <a:spLocks/>
          </p:cNvSpPr>
          <p:nvPr/>
        </p:nvSpPr>
        <p:spPr bwMode="auto">
          <a:xfrm>
            <a:off x="619125" y="5000625"/>
            <a:ext cx="7772400" cy="515938"/>
          </a:xfrm>
          <a:prstGeom prst="rect">
            <a:avLst/>
          </a:prstGeom>
          <a:noFill/>
          <a:ln w="9525">
            <a:noFill/>
            <a:miter lim="800000"/>
            <a:headEnd/>
            <a:tailEnd/>
          </a:ln>
        </p:spPr>
        <p:txBody>
          <a:bodyPr anchor="b"/>
          <a:lstStyle>
            <a:lvl1pPr marL="0" indent="0" algn="l" rtl="0" eaLnBrk="0" fontAlgn="base" hangingPunct="0">
              <a:spcBef>
                <a:spcPct val="20000"/>
              </a:spcBef>
              <a:spcAft>
                <a:spcPct val="0"/>
              </a:spcAft>
              <a:buNone/>
              <a:defRPr sz="2000" i="1">
                <a:solidFill>
                  <a:schemeClr val="tx1"/>
                </a:solidFill>
                <a:latin typeface="Georgia" pitchFamily="18" charset="0"/>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r">
              <a:defRPr/>
            </a:pPr>
            <a:r>
              <a:rPr lang="it-IT" sz="1100" b="1" dirty="0" smtClean="0">
                <a:solidFill>
                  <a:schemeClr val="accent2">
                    <a:lumMod val="75000"/>
                  </a:schemeClr>
                </a:solidFill>
              </a:rPr>
              <a:t>Relatore: Direttore Centrale per l’ICT </a:t>
            </a:r>
          </a:p>
          <a:p>
            <a:pPr algn="r">
              <a:defRPr/>
            </a:pPr>
            <a:r>
              <a:rPr lang="it-IT" sz="1100" b="1" dirty="0" smtClean="0">
                <a:solidFill>
                  <a:schemeClr val="accent2">
                    <a:lumMod val="75000"/>
                  </a:schemeClr>
                </a:solidFill>
              </a:rPr>
              <a:t>Consigliere di Ambasciata Luigi Ferrari</a:t>
            </a:r>
            <a:endParaRPr lang="it-IT" sz="1100" dirty="0" smtClean="0">
              <a:solidFill>
                <a:schemeClr val="accent2">
                  <a:lumMod val="75000"/>
                </a:schemeClr>
              </a:solidFill>
            </a:endParaRP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Vantaggi Progetto LIMES</a:t>
            </a:r>
            <a:endParaRPr lang="it-IT" dirty="0"/>
          </a:p>
        </p:txBody>
      </p:sp>
      <p:graphicFrame>
        <p:nvGraphicFramePr>
          <p:cNvPr id="4" name="Segnaposto contenuto 3"/>
          <p:cNvGraphicFramePr>
            <a:graphicFrameLocks noGrp="1"/>
          </p:cNvGraphicFramePr>
          <p:nvPr>
            <p:ph idx="1"/>
          </p:nvPr>
        </p:nvGraphicFramePr>
        <p:xfrm>
          <a:off x="457200" y="1057275"/>
          <a:ext cx="8229600" cy="506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Vantaggi Progetto LIMES</a:t>
            </a:r>
            <a:endParaRPr lang="it-IT" dirty="0"/>
          </a:p>
        </p:txBody>
      </p:sp>
      <p:sp>
        <p:nvSpPr>
          <p:cNvPr id="31746" name="Segnaposto contenuto 2"/>
          <p:cNvSpPr>
            <a:spLocks noGrp="1"/>
          </p:cNvSpPr>
          <p:nvPr>
            <p:ph idx="1"/>
          </p:nvPr>
        </p:nvSpPr>
        <p:spPr>
          <a:xfrm>
            <a:off x="261938" y="1220788"/>
            <a:ext cx="8620125" cy="5157787"/>
          </a:xfrm>
        </p:spPr>
        <p:txBody>
          <a:bodyPr/>
          <a:lstStyle/>
          <a:p>
            <a:pPr>
              <a:lnSpc>
                <a:spcPct val="80000"/>
              </a:lnSpc>
              <a:defRPr/>
            </a:pPr>
            <a:r>
              <a:rPr lang="it-IT" sz="1800" dirty="0" err="1" smtClean="0"/>
              <a:t>Disaster</a:t>
            </a:r>
            <a:r>
              <a:rPr lang="it-IT" sz="1800" dirty="0" smtClean="0"/>
              <a:t> </a:t>
            </a:r>
            <a:r>
              <a:rPr lang="it-IT" sz="1800" dirty="0" err="1" smtClean="0"/>
              <a:t>Recovery</a:t>
            </a:r>
            <a:r>
              <a:rPr lang="it-IT" sz="1800" dirty="0" smtClean="0"/>
              <a:t> + Continuità Operativa via S-RIPA</a:t>
            </a:r>
          </a:p>
          <a:p>
            <a:pPr lvl="1">
              <a:lnSpc>
                <a:spcPct val="80000"/>
              </a:lnSpc>
              <a:defRPr/>
            </a:pPr>
            <a:r>
              <a:rPr lang="it-IT" sz="1500" dirty="0" smtClean="0"/>
              <a:t>È possibile richiamare via S-RIPA i dati del server locale, riversandoli sul server virtuale centrale, assicurando la continuità del servizio consolare.</a:t>
            </a:r>
          </a:p>
          <a:p>
            <a:pPr lvl="1">
              <a:lnSpc>
                <a:spcPct val="80000"/>
              </a:lnSpc>
              <a:defRPr/>
            </a:pPr>
            <a:r>
              <a:rPr lang="it-IT" sz="1500" dirty="0" smtClean="0"/>
              <a:t>In caso di chiusura anche temporanea della sede, il server virtuale centrale funziona sia per la consultazione dei dati anagrafici sia per controlli di tipo contabile.</a:t>
            </a:r>
          </a:p>
          <a:p>
            <a:pPr>
              <a:lnSpc>
                <a:spcPct val="80000"/>
              </a:lnSpc>
              <a:defRPr/>
            </a:pPr>
            <a:r>
              <a:rPr lang="it-IT" sz="1800" dirty="0" smtClean="0"/>
              <a:t>Riduzione Costi del ciclo di vita dell’Hardware</a:t>
            </a:r>
          </a:p>
          <a:p>
            <a:pPr lvl="1">
              <a:lnSpc>
                <a:spcPct val="80000"/>
              </a:lnSpc>
              <a:defRPr/>
            </a:pPr>
            <a:r>
              <a:rPr lang="it-IT" sz="1500" dirty="0" smtClean="0"/>
              <a:t>Nessun server e dispositivi ad esso legato sono necessari nelle sedi con progetto LIMES. La sede periferica può disporre solo di postazioni client per l’erogazione dei servizi previsti.</a:t>
            </a:r>
          </a:p>
          <a:p>
            <a:pPr>
              <a:lnSpc>
                <a:spcPct val="80000"/>
              </a:lnSpc>
              <a:defRPr/>
            </a:pPr>
            <a:r>
              <a:rPr lang="it-IT" sz="1800" dirty="0" smtClean="0"/>
              <a:t>Protezione delle fonti informative</a:t>
            </a:r>
          </a:p>
          <a:p>
            <a:pPr lvl="1">
              <a:lnSpc>
                <a:spcPct val="80000"/>
              </a:lnSpc>
              <a:defRPr/>
            </a:pPr>
            <a:r>
              <a:rPr lang="it-IT" sz="1500" dirty="0" smtClean="0"/>
              <a:t>La base dati SIFC risiede fisicamente all’interno della rete centrale del Ministero.</a:t>
            </a:r>
          </a:p>
          <a:p>
            <a:pPr>
              <a:lnSpc>
                <a:spcPct val="80000"/>
              </a:lnSpc>
              <a:defRPr/>
            </a:pPr>
            <a:r>
              <a:rPr lang="it-IT" sz="1800" dirty="0" smtClean="0"/>
              <a:t>Gestione applicativa più snella</a:t>
            </a:r>
          </a:p>
          <a:p>
            <a:pPr lvl="1">
              <a:lnSpc>
                <a:spcPct val="80000"/>
              </a:lnSpc>
              <a:defRPr/>
            </a:pPr>
            <a:r>
              <a:rPr lang="it-IT" sz="1500" dirty="0" smtClean="0"/>
              <a:t>Aggiornamenti e modifiche software trasparenti all’utente e più agevoli e veloci poiché all’interno della rete di palazzo. </a:t>
            </a:r>
          </a:p>
          <a:p>
            <a:pPr>
              <a:lnSpc>
                <a:spcPct val="80000"/>
              </a:lnSpc>
              <a:defRPr/>
            </a:pPr>
            <a:r>
              <a:rPr lang="it-IT" sz="1800" dirty="0" smtClean="0"/>
              <a:t>Prospettiva Futura</a:t>
            </a:r>
          </a:p>
          <a:p>
            <a:pPr lvl="1">
              <a:lnSpc>
                <a:spcPct val="80000"/>
              </a:lnSpc>
              <a:defRPr/>
            </a:pPr>
            <a:r>
              <a:rPr lang="it-IT" sz="1500" dirty="0" smtClean="0"/>
              <a:t>Con il passaggio alla nuova S-RIPA, attualmente in fase </a:t>
            </a:r>
            <a:r>
              <a:rPr lang="it-IT" sz="1500" strike="sngStrike" dirty="0" smtClean="0">
                <a:solidFill>
                  <a:srgbClr val="FF3300"/>
                </a:solidFill>
              </a:rPr>
              <a:t>d’installazione</a:t>
            </a:r>
            <a:r>
              <a:rPr lang="it-IT" sz="1500" dirty="0" smtClean="0">
                <a:solidFill>
                  <a:srgbClr val="FF3300"/>
                </a:solidFill>
              </a:rPr>
              <a:t> </a:t>
            </a:r>
            <a:r>
              <a:rPr lang="it-IT" sz="1500" dirty="0" smtClean="0"/>
              <a:t>consolidamento, si potrà tentare di migrare l’intera rete diplomatico consolare sul progetto LIMES.</a:t>
            </a:r>
          </a:p>
          <a:p>
            <a:pPr>
              <a:lnSpc>
                <a:spcPct val="80000"/>
              </a:lnSpc>
              <a:defRPr/>
            </a:pPr>
            <a:r>
              <a:rPr lang="it-IT" sz="1800" dirty="0" smtClean="0"/>
              <a:t>Maggiore Efficienza nell’Azione Amministrativa</a:t>
            </a:r>
          </a:p>
          <a:p>
            <a:pPr lvl="1">
              <a:lnSpc>
                <a:spcPct val="80000"/>
              </a:lnSpc>
              <a:defRPr/>
            </a:pPr>
            <a:r>
              <a:rPr lang="it-IT" sz="1500" dirty="0" smtClean="0"/>
              <a:t>Per le sedi di nuova istituzione e per quelle in cui il server va perduto non sarà più necessario acquistare, configurare e spedire all’estero un nuovo server e dei dispositivi a esso correlati. Basterà in brevissimo tempo attivare un server virtuale dedicato alla Sede interessata.</a:t>
            </a:r>
          </a:p>
          <a:p>
            <a:pPr lvl="1">
              <a:lnSpc>
                <a:spcPct val="80000"/>
              </a:lnSpc>
              <a:defRPr/>
            </a:pPr>
            <a:endParaRPr lang="it-IT" sz="1500" dirty="0" smtClean="0"/>
          </a:p>
        </p:txBody>
      </p:sp>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it-IT" sz="4000" smtClean="0"/>
              <a:t>Soluzione Tecnologica “Cloud”</a:t>
            </a:r>
          </a:p>
        </p:txBody>
      </p:sp>
      <p:sp>
        <p:nvSpPr>
          <p:cNvPr id="26626" name="Segnaposto contenuto 2"/>
          <p:cNvSpPr>
            <a:spLocks noGrp="1"/>
          </p:cNvSpPr>
          <p:nvPr>
            <p:ph idx="1"/>
          </p:nvPr>
        </p:nvSpPr>
        <p:spPr>
          <a:xfrm>
            <a:off x="457200" y="1057275"/>
            <a:ext cx="8229600" cy="5068888"/>
          </a:xfrm>
        </p:spPr>
        <p:txBody>
          <a:bodyPr/>
          <a:lstStyle/>
          <a:p>
            <a:r>
              <a:rPr lang="it-IT" sz="2400" smtClean="0"/>
              <a:t>Il progetto si articola nella configurazione di appositi server virtuali, ospitati presso l’infrastruttura dell’Amministrazione Centrale a Roma, popolati con i dati e le applicazioni di funzioni consolari delle sedi nei Paesi a rischio.</a:t>
            </a:r>
          </a:p>
          <a:p>
            <a:r>
              <a:rPr lang="it-IT" sz="2400" smtClean="0"/>
              <a:t>I server delle sedi a rischio virtualizzati garantiscono la continuità dei servizi consolari e comunque la possibilità di effettuare delle ricerche ed estrapolazioni varie sulle basi dati.</a:t>
            </a:r>
          </a:p>
          <a:p>
            <a:r>
              <a:rPr lang="it-IT" sz="2400" smtClean="0"/>
              <a:t>La connessione ai server virtuali dalla periferia al centro è assicurata dalla S-RIPA. La sede periferica dovrebbe quindi disporre solo di postazioni client per l’erogazione dei servizi previsti.</a:t>
            </a:r>
          </a:p>
        </p:txBody>
      </p:sp>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7" descr="C:\Users\roberto.zamponi\Documents\LIMES\world-map-clip-art-9.jpg"/>
          <p:cNvPicPr>
            <a:picLocks noChangeAspect="1" noChangeArrowheads="1"/>
          </p:cNvPicPr>
          <p:nvPr/>
        </p:nvPicPr>
        <p:blipFill>
          <a:blip r:embed="rId2">
            <a:duotone>
              <a:schemeClr val="bg2">
                <a:shade val="45000"/>
                <a:satMod val="135000"/>
              </a:schemeClr>
              <a:prstClr val="white"/>
            </a:duotone>
            <a:extLst/>
          </a:blip>
          <a:srcRect/>
          <a:stretch>
            <a:fillRect/>
          </a:stretch>
        </p:blipFill>
        <p:spPr bwMode="auto">
          <a:xfrm>
            <a:off x="415863" y="1268889"/>
            <a:ext cx="8488957" cy="4554076"/>
          </a:xfrm>
          <a:prstGeom prst="rect">
            <a:avLst/>
          </a:prstGeom>
          <a:noFill/>
          <a:extLst/>
        </p:spPr>
      </p:pic>
      <p:sp>
        <p:nvSpPr>
          <p:cNvPr id="56" name="Rettangolo 55"/>
          <p:cNvSpPr/>
          <p:nvPr/>
        </p:nvSpPr>
        <p:spPr>
          <a:xfrm>
            <a:off x="2032000" y="4959350"/>
            <a:ext cx="4627563" cy="12954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b"/>
          <a:lstStyle/>
          <a:p>
            <a:pPr algn="ctr">
              <a:defRPr/>
            </a:pPr>
            <a:r>
              <a:rPr lang="it-IT" sz="1400" dirty="0">
                <a:solidFill>
                  <a:schemeClr val="tx2">
                    <a:lumMod val="75000"/>
                  </a:schemeClr>
                </a:solidFill>
              </a:rPr>
              <a:t>Server SIFC </a:t>
            </a:r>
            <a:r>
              <a:rPr lang="it-IT" sz="1400" dirty="0" err="1">
                <a:solidFill>
                  <a:schemeClr val="tx2">
                    <a:lumMod val="75000"/>
                  </a:schemeClr>
                </a:solidFill>
              </a:rPr>
              <a:t>virtualizzati</a:t>
            </a:r>
            <a:endParaRPr lang="it-IT" sz="1400" dirty="0">
              <a:solidFill>
                <a:schemeClr val="tx2">
                  <a:lumMod val="75000"/>
                </a:schemeClr>
              </a:solidFill>
            </a:endParaRPr>
          </a:p>
          <a:p>
            <a:pPr algn="ctr">
              <a:defRPr/>
            </a:pPr>
            <a:r>
              <a:rPr lang="it-IT" sz="1400" dirty="0">
                <a:solidFill>
                  <a:schemeClr val="tx2">
                    <a:lumMod val="75000"/>
                  </a:schemeClr>
                </a:solidFill>
              </a:rPr>
              <a:t>centralmente presso MAE</a:t>
            </a:r>
          </a:p>
        </p:txBody>
      </p:sp>
      <p:sp>
        <p:nvSpPr>
          <p:cNvPr id="212" name="Rettangolo 211"/>
          <p:cNvSpPr/>
          <p:nvPr/>
        </p:nvSpPr>
        <p:spPr>
          <a:xfrm>
            <a:off x="250825" y="2994025"/>
            <a:ext cx="1781175" cy="1431925"/>
          </a:xfrm>
          <a:prstGeom prst="rect">
            <a:avLst/>
          </a:prstGeom>
          <a:solidFill>
            <a:schemeClr val="accent2">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Sede Consolare LIMES</a:t>
            </a:r>
          </a:p>
        </p:txBody>
      </p:sp>
      <p:cxnSp>
        <p:nvCxnSpPr>
          <p:cNvPr id="124" name="Connettore 7 123"/>
          <p:cNvCxnSpPr>
            <a:stCxn id="219" idx="6"/>
            <a:endCxn id="0" idx="0"/>
          </p:cNvCxnSpPr>
          <p:nvPr/>
        </p:nvCxnSpPr>
        <p:spPr>
          <a:xfrm>
            <a:off x="1743075" y="3571875"/>
            <a:ext cx="2076450" cy="1611313"/>
          </a:xfrm>
          <a:prstGeom prst="curvedConnector2">
            <a:avLst/>
          </a:prstGeom>
          <a:ln w="158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7653" name="Picture 40"/>
          <p:cNvPicPr>
            <a:picLocks noChangeAspect="1" noChangeArrowheads="1"/>
          </p:cNvPicPr>
          <p:nvPr/>
        </p:nvPicPr>
        <p:blipFill>
          <a:blip r:embed="rId3"/>
          <a:srcRect/>
          <a:stretch>
            <a:fillRect/>
          </a:stretch>
        </p:blipFill>
        <p:spPr bwMode="auto">
          <a:xfrm>
            <a:off x="3643313" y="5183188"/>
            <a:ext cx="352425" cy="415925"/>
          </a:xfrm>
          <a:prstGeom prst="rect">
            <a:avLst/>
          </a:prstGeom>
          <a:noFill/>
          <a:ln w="9525">
            <a:noFill/>
            <a:miter lim="800000"/>
            <a:headEnd/>
            <a:tailEnd/>
          </a:ln>
        </p:spPr>
      </p:pic>
      <p:sp>
        <p:nvSpPr>
          <p:cNvPr id="157" name="Rettangolo 156"/>
          <p:cNvSpPr/>
          <p:nvPr/>
        </p:nvSpPr>
        <p:spPr>
          <a:xfrm>
            <a:off x="250825" y="1457325"/>
            <a:ext cx="1781175" cy="1431925"/>
          </a:xfrm>
          <a:prstGeom prst="rect">
            <a:avLst/>
          </a:prstGeom>
          <a:solidFill>
            <a:schemeClr val="accent2">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Sede Consolare LIMES</a:t>
            </a:r>
          </a:p>
        </p:txBody>
      </p:sp>
      <p:sp>
        <p:nvSpPr>
          <p:cNvPr id="149" name="Rettangolo 148"/>
          <p:cNvSpPr/>
          <p:nvPr/>
        </p:nvSpPr>
        <p:spPr>
          <a:xfrm>
            <a:off x="6659563" y="2994025"/>
            <a:ext cx="2089150" cy="1512888"/>
          </a:xfrm>
          <a:prstGeom prst="rect">
            <a:avLst/>
          </a:prstGeom>
          <a:solidFill>
            <a:schemeClr val="accent1">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Sede Consolare con server SIFC in locale</a:t>
            </a:r>
          </a:p>
        </p:txBody>
      </p:sp>
      <p:sp>
        <p:nvSpPr>
          <p:cNvPr id="145" name="Rettangolo 144"/>
          <p:cNvSpPr/>
          <p:nvPr/>
        </p:nvSpPr>
        <p:spPr>
          <a:xfrm>
            <a:off x="6669088" y="1376363"/>
            <a:ext cx="2089150" cy="1512887"/>
          </a:xfrm>
          <a:prstGeom prst="rect">
            <a:avLst/>
          </a:prstGeom>
          <a:solidFill>
            <a:schemeClr val="accent1">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Sede Consolare con server SIFC in locale</a:t>
            </a:r>
          </a:p>
        </p:txBody>
      </p:sp>
      <p:pic>
        <p:nvPicPr>
          <p:cNvPr id="27657" name="Picture 40"/>
          <p:cNvPicPr>
            <a:picLocks noChangeAspect="1" noChangeArrowheads="1"/>
          </p:cNvPicPr>
          <p:nvPr/>
        </p:nvPicPr>
        <p:blipFill>
          <a:blip r:embed="rId3"/>
          <a:srcRect/>
          <a:stretch>
            <a:fillRect/>
          </a:stretch>
        </p:blipFill>
        <p:spPr bwMode="auto">
          <a:xfrm>
            <a:off x="6924675" y="1633538"/>
            <a:ext cx="433388" cy="552450"/>
          </a:xfrm>
          <a:prstGeom prst="rect">
            <a:avLst/>
          </a:prstGeom>
          <a:noFill/>
          <a:ln w="9525">
            <a:noFill/>
            <a:miter lim="800000"/>
            <a:headEnd/>
            <a:tailEnd/>
          </a:ln>
        </p:spPr>
      </p:pic>
      <p:cxnSp>
        <p:nvCxnSpPr>
          <p:cNvPr id="9" name="Connettore 2 8"/>
          <p:cNvCxnSpPr>
            <a:stCxn id="0" idx="1"/>
            <a:endCxn id="0" idx="3"/>
          </p:cNvCxnSpPr>
          <p:nvPr/>
        </p:nvCxnSpPr>
        <p:spPr>
          <a:xfrm flipH="1">
            <a:off x="7358063" y="1547813"/>
            <a:ext cx="293687" cy="3619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7659" name="Gruppo 23"/>
          <p:cNvGrpSpPr>
            <a:grpSpLocks/>
          </p:cNvGrpSpPr>
          <p:nvPr/>
        </p:nvGrpSpPr>
        <p:grpSpPr bwMode="auto">
          <a:xfrm>
            <a:off x="7651750" y="1430338"/>
            <a:ext cx="234950" cy="954087"/>
            <a:chOff x="611560" y="1916832"/>
            <a:chExt cx="235442" cy="953443"/>
          </a:xfrm>
        </p:grpSpPr>
        <p:pic>
          <p:nvPicPr>
            <p:cNvPr id="27714" name="Picture 135"/>
            <p:cNvPicPr>
              <a:picLocks noChangeAspect="1" noChangeArrowheads="1"/>
            </p:cNvPicPr>
            <p:nvPr/>
          </p:nvPicPr>
          <p:blipFill>
            <a:blip r:embed="rId4"/>
            <a:srcRect/>
            <a:stretch>
              <a:fillRect/>
            </a:stretch>
          </p:blipFill>
          <p:spPr bwMode="auto">
            <a:xfrm>
              <a:off x="611560" y="1916832"/>
              <a:ext cx="228600" cy="233363"/>
            </a:xfrm>
            <a:prstGeom prst="rect">
              <a:avLst/>
            </a:prstGeom>
            <a:noFill/>
            <a:ln w="9525">
              <a:noFill/>
              <a:miter lim="800000"/>
              <a:headEnd/>
              <a:tailEnd/>
            </a:ln>
          </p:spPr>
        </p:pic>
        <p:pic>
          <p:nvPicPr>
            <p:cNvPr id="27715" name="Picture 135"/>
            <p:cNvPicPr>
              <a:picLocks noChangeAspect="1" noChangeArrowheads="1"/>
            </p:cNvPicPr>
            <p:nvPr/>
          </p:nvPicPr>
          <p:blipFill>
            <a:blip r:embed="rId4"/>
            <a:srcRect/>
            <a:stretch>
              <a:fillRect/>
            </a:stretch>
          </p:blipFill>
          <p:spPr bwMode="auto">
            <a:xfrm>
              <a:off x="611560" y="2276872"/>
              <a:ext cx="228600" cy="233363"/>
            </a:xfrm>
            <a:prstGeom prst="rect">
              <a:avLst/>
            </a:prstGeom>
            <a:noFill/>
            <a:ln w="9525">
              <a:noFill/>
              <a:miter lim="800000"/>
              <a:headEnd/>
              <a:tailEnd/>
            </a:ln>
          </p:spPr>
        </p:pic>
        <p:pic>
          <p:nvPicPr>
            <p:cNvPr id="27716" name="Picture 135"/>
            <p:cNvPicPr>
              <a:picLocks noChangeAspect="1" noChangeArrowheads="1"/>
            </p:cNvPicPr>
            <p:nvPr/>
          </p:nvPicPr>
          <p:blipFill>
            <a:blip r:embed="rId4"/>
            <a:srcRect/>
            <a:stretch>
              <a:fillRect/>
            </a:stretch>
          </p:blipFill>
          <p:spPr bwMode="auto">
            <a:xfrm>
              <a:off x="618402" y="2636912"/>
              <a:ext cx="228600" cy="233363"/>
            </a:xfrm>
            <a:prstGeom prst="rect">
              <a:avLst/>
            </a:prstGeom>
            <a:noFill/>
            <a:ln w="9525">
              <a:noFill/>
              <a:miter lim="800000"/>
              <a:headEnd/>
              <a:tailEnd/>
            </a:ln>
          </p:spPr>
        </p:pic>
      </p:grpSp>
      <p:cxnSp>
        <p:nvCxnSpPr>
          <p:cNvPr id="18" name="Connettore 2 17"/>
          <p:cNvCxnSpPr>
            <a:stCxn id="0" idx="1"/>
            <a:endCxn id="0" idx="3"/>
          </p:cNvCxnSpPr>
          <p:nvPr/>
        </p:nvCxnSpPr>
        <p:spPr>
          <a:xfrm flipH="1">
            <a:off x="7358063" y="1908175"/>
            <a:ext cx="293687" cy="1588"/>
          </a:xfrm>
          <a:prstGeom prst="straightConnector1">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0" idx="1"/>
            <a:endCxn id="0" idx="3"/>
          </p:cNvCxnSpPr>
          <p:nvPr/>
        </p:nvCxnSpPr>
        <p:spPr>
          <a:xfrm flipH="1" flipV="1">
            <a:off x="7358063" y="1909763"/>
            <a:ext cx="300037" cy="35718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662" name="Picture 40"/>
          <p:cNvPicPr>
            <a:picLocks noChangeAspect="1" noChangeArrowheads="1"/>
          </p:cNvPicPr>
          <p:nvPr/>
        </p:nvPicPr>
        <p:blipFill>
          <a:blip r:embed="rId3"/>
          <a:srcRect/>
          <a:stretch>
            <a:fillRect/>
          </a:stretch>
        </p:blipFill>
        <p:spPr bwMode="auto">
          <a:xfrm>
            <a:off x="6996113" y="3289300"/>
            <a:ext cx="433387" cy="552450"/>
          </a:xfrm>
          <a:prstGeom prst="rect">
            <a:avLst/>
          </a:prstGeom>
          <a:noFill/>
          <a:ln w="9525">
            <a:noFill/>
            <a:miter lim="800000"/>
            <a:headEnd/>
            <a:tailEnd/>
          </a:ln>
        </p:spPr>
      </p:pic>
      <p:cxnSp>
        <p:nvCxnSpPr>
          <p:cNvPr id="34" name="Connettore 2 33"/>
          <p:cNvCxnSpPr>
            <a:stCxn id="0" idx="1"/>
            <a:endCxn id="0" idx="3"/>
          </p:cNvCxnSpPr>
          <p:nvPr/>
        </p:nvCxnSpPr>
        <p:spPr>
          <a:xfrm flipH="1">
            <a:off x="7429500" y="3201988"/>
            <a:ext cx="293688" cy="3635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7664" name="Gruppo 34"/>
          <p:cNvGrpSpPr>
            <a:grpSpLocks/>
          </p:cNvGrpSpPr>
          <p:nvPr/>
        </p:nvGrpSpPr>
        <p:grpSpPr bwMode="auto">
          <a:xfrm>
            <a:off x="7723188" y="3084513"/>
            <a:ext cx="234950" cy="954087"/>
            <a:chOff x="611560" y="1916832"/>
            <a:chExt cx="235442" cy="953443"/>
          </a:xfrm>
        </p:grpSpPr>
        <p:pic>
          <p:nvPicPr>
            <p:cNvPr id="27711" name="Picture 135"/>
            <p:cNvPicPr>
              <a:picLocks noChangeAspect="1" noChangeArrowheads="1"/>
            </p:cNvPicPr>
            <p:nvPr/>
          </p:nvPicPr>
          <p:blipFill>
            <a:blip r:embed="rId4"/>
            <a:srcRect/>
            <a:stretch>
              <a:fillRect/>
            </a:stretch>
          </p:blipFill>
          <p:spPr bwMode="auto">
            <a:xfrm>
              <a:off x="611560" y="1916832"/>
              <a:ext cx="228600" cy="233363"/>
            </a:xfrm>
            <a:prstGeom prst="rect">
              <a:avLst/>
            </a:prstGeom>
            <a:noFill/>
            <a:ln w="9525">
              <a:noFill/>
              <a:miter lim="800000"/>
              <a:headEnd/>
              <a:tailEnd/>
            </a:ln>
          </p:spPr>
        </p:pic>
        <p:pic>
          <p:nvPicPr>
            <p:cNvPr id="27712" name="Picture 135"/>
            <p:cNvPicPr>
              <a:picLocks noChangeAspect="1" noChangeArrowheads="1"/>
            </p:cNvPicPr>
            <p:nvPr/>
          </p:nvPicPr>
          <p:blipFill>
            <a:blip r:embed="rId4"/>
            <a:srcRect/>
            <a:stretch>
              <a:fillRect/>
            </a:stretch>
          </p:blipFill>
          <p:spPr bwMode="auto">
            <a:xfrm>
              <a:off x="611560" y="2276872"/>
              <a:ext cx="228600" cy="233363"/>
            </a:xfrm>
            <a:prstGeom prst="rect">
              <a:avLst/>
            </a:prstGeom>
            <a:noFill/>
            <a:ln w="9525">
              <a:noFill/>
              <a:miter lim="800000"/>
              <a:headEnd/>
              <a:tailEnd/>
            </a:ln>
          </p:spPr>
        </p:pic>
        <p:pic>
          <p:nvPicPr>
            <p:cNvPr id="27713" name="Picture 135"/>
            <p:cNvPicPr>
              <a:picLocks noChangeAspect="1" noChangeArrowheads="1"/>
            </p:cNvPicPr>
            <p:nvPr/>
          </p:nvPicPr>
          <p:blipFill>
            <a:blip r:embed="rId4"/>
            <a:srcRect/>
            <a:stretch>
              <a:fillRect/>
            </a:stretch>
          </p:blipFill>
          <p:spPr bwMode="auto">
            <a:xfrm>
              <a:off x="618402" y="2636912"/>
              <a:ext cx="228600" cy="233363"/>
            </a:xfrm>
            <a:prstGeom prst="rect">
              <a:avLst/>
            </a:prstGeom>
            <a:noFill/>
            <a:ln w="9525">
              <a:noFill/>
              <a:miter lim="800000"/>
              <a:headEnd/>
              <a:tailEnd/>
            </a:ln>
          </p:spPr>
        </p:pic>
      </p:grpSp>
      <p:cxnSp>
        <p:nvCxnSpPr>
          <p:cNvPr id="39" name="Connettore 2 38"/>
          <p:cNvCxnSpPr>
            <a:stCxn id="0" idx="1"/>
            <a:endCxn id="0" idx="3"/>
          </p:cNvCxnSpPr>
          <p:nvPr/>
        </p:nvCxnSpPr>
        <p:spPr>
          <a:xfrm flipH="1">
            <a:off x="7429500" y="3562350"/>
            <a:ext cx="293688" cy="3175"/>
          </a:xfrm>
          <a:prstGeom prst="straightConnector1">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0" idx="1"/>
            <a:endCxn id="0" idx="3"/>
          </p:cNvCxnSpPr>
          <p:nvPr/>
        </p:nvCxnSpPr>
        <p:spPr>
          <a:xfrm flipH="1" flipV="1">
            <a:off x="7429500" y="3565525"/>
            <a:ext cx="300038" cy="3556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667" name="Picture 26"/>
          <p:cNvPicPr>
            <a:picLocks noChangeAspect="1" noChangeArrowheads="1"/>
          </p:cNvPicPr>
          <p:nvPr/>
        </p:nvPicPr>
        <p:blipFill>
          <a:blip r:embed="rId5"/>
          <a:srcRect/>
          <a:stretch>
            <a:fillRect/>
          </a:stretch>
        </p:blipFill>
        <p:spPr bwMode="auto">
          <a:xfrm>
            <a:off x="6334125" y="5661025"/>
            <a:ext cx="666750" cy="787400"/>
          </a:xfrm>
          <a:prstGeom prst="rect">
            <a:avLst/>
          </a:prstGeom>
          <a:noFill/>
          <a:ln w="9525">
            <a:noFill/>
            <a:miter lim="800000"/>
            <a:headEnd/>
            <a:tailEnd/>
          </a:ln>
        </p:spPr>
      </p:pic>
      <p:pic>
        <p:nvPicPr>
          <p:cNvPr id="1028" name="Picture 4" descr="C:\Users\roberto.zamponi\Documents\LIMES\Foto_MAE.jpg"/>
          <p:cNvPicPr>
            <a:picLocks noChangeAspect="1" noChangeArrowheads="1"/>
          </p:cNvPicPr>
          <p:nvPr/>
        </p:nvPicPr>
        <p:blipFill>
          <a:blip r:embed="rId6"/>
          <a:srcRect/>
          <a:stretch>
            <a:fillRect/>
          </a:stretch>
        </p:blipFill>
        <p:spPr bwMode="auto">
          <a:xfrm>
            <a:off x="1520825" y="5661025"/>
            <a:ext cx="1039813" cy="792163"/>
          </a:xfrm>
          <a:prstGeom prst="rect">
            <a:avLst/>
          </a:prstGeom>
          <a:noFill/>
          <a:ln w="12700">
            <a:solidFill>
              <a:schemeClr val="accent1">
                <a:shade val="95000"/>
                <a:satMod val="105000"/>
              </a:schemeClr>
            </a:solidFill>
          </a:ln>
          <a:extLst/>
        </p:spPr>
      </p:pic>
      <p:pic>
        <p:nvPicPr>
          <p:cNvPr id="27669" name="Picture 40"/>
          <p:cNvPicPr>
            <a:picLocks noChangeAspect="1" noChangeArrowheads="1"/>
          </p:cNvPicPr>
          <p:nvPr/>
        </p:nvPicPr>
        <p:blipFill>
          <a:blip r:embed="rId3"/>
          <a:srcRect/>
          <a:stretch>
            <a:fillRect/>
          </a:stretch>
        </p:blipFill>
        <p:spPr bwMode="auto">
          <a:xfrm>
            <a:off x="4643438" y="5191125"/>
            <a:ext cx="354012" cy="415925"/>
          </a:xfrm>
          <a:prstGeom prst="rect">
            <a:avLst/>
          </a:prstGeom>
          <a:noFill/>
          <a:ln w="9525">
            <a:noFill/>
            <a:miter lim="800000"/>
            <a:headEnd/>
            <a:tailEnd/>
          </a:ln>
        </p:spPr>
      </p:pic>
      <p:cxnSp>
        <p:nvCxnSpPr>
          <p:cNvPr id="94" name="Connettore 7 93"/>
          <p:cNvCxnSpPr>
            <a:stCxn id="86" idx="6"/>
            <a:endCxn id="0" idx="0"/>
          </p:cNvCxnSpPr>
          <p:nvPr/>
        </p:nvCxnSpPr>
        <p:spPr>
          <a:xfrm>
            <a:off x="1743075" y="2016125"/>
            <a:ext cx="3078163" cy="3175000"/>
          </a:xfrm>
          <a:prstGeom prst="curvedConnector2">
            <a:avLst/>
          </a:prstGeom>
          <a:ln w="158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Nuvola 66"/>
          <p:cNvSpPr/>
          <p:nvPr/>
        </p:nvSpPr>
        <p:spPr>
          <a:xfrm flipH="1" flipV="1">
            <a:off x="2370138" y="1547813"/>
            <a:ext cx="3960812" cy="2979737"/>
          </a:xfrm>
          <a:prstGeom prst="cloud">
            <a:avLst/>
          </a:prstGeom>
          <a:solidFill>
            <a:schemeClr val="accent1">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it-IT" sz="4400" dirty="0">
              <a:solidFill>
                <a:schemeClr val="tx2">
                  <a:lumMod val="75000"/>
                </a:schemeClr>
              </a:solidFill>
            </a:endParaRPr>
          </a:p>
        </p:txBody>
      </p:sp>
      <p:pic>
        <p:nvPicPr>
          <p:cNvPr id="27672" name="Picture 13"/>
          <p:cNvPicPr>
            <a:picLocks noChangeAspect="1" noChangeArrowheads="1"/>
          </p:cNvPicPr>
          <p:nvPr/>
        </p:nvPicPr>
        <p:blipFill>
          <a:blip r:embed="rId7"/>
          <a:srcRect/>
          <a:stretch>
            <a:fillRect/>
          </a:stretch>
        </p:blipFill>
        <p:spPr bwMode="auto">
          <a:xfrm>
            <a:off x="8253413" y="1762125"/>
            <a:ext cx="296862" cy="268288"/>
          </a:xfrm>
          <a:prstGeom prst="rect">
            <a:avLst/>
          </a:prstGeom>
          <a:noFill/>
          <a:ln w="9525">
            <a:noFill/>
            <a:miter lim="800000"/>
            <a:headEnd/>
            <a:tailEnd/>
          </a:ln>
        </p:spPr>
      </p:pic>
      <p:cxnSp>
        <p:nvCxnSpPr>
          <p:cNvPr id="132" name="Connettore 2 131"/>
          <p:cNvCxnSpPr>
            <a:stCxn id="0" idx="0"/>
            <a:endCxn id="0" idx="3"/>
          </p:cNvCxnSpPr>
          <p:nvPr/>
        </p:nvCxnSpPr>
        <p:spPr>
          <a:xfrm rot="16200000" flipV="1">
            <a:off x="8034338" y="1393825"/>
            <a:ext cx="214312" cy="522288"/>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6" name="Connettore 2 131"/>
          <p:cNvCxnSpPr>
            <a:stCxn id="0" idx="2"/>
            <a:endCxn id="0" idx="3"/>
          </p:cNvCxnSpPr>
          <p:nvPr/>
        </p:nvCxnSpPr>
        <p:spPr>
          <a:xfrm rot="5400000">
            <a:off x="8026400" y="1890713"/>
            <a:ext cx="236537" cy="515938"/>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Connettore 2 131"/>
          <p:cNvCxnSpPr>
            <a:stCxn id="0" idx="1"/>
            <a:endCxn id="0" idx="3"/>
          </p:cNvCxnSpPr>
          <p:nvPr/>
        </p:nvCxnSpPr>
        <p:spPr>
          <a:xfrm rot="10800000" flipV="1">
            <a:off x="7880350" y="1895475"/>
            <a:ext cx="373063" cy="11113"/>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7676" name="Picture 13"/>
          <p:cNvPicPr>
            <a:picLocks noChangeAspect="1" noChangeArrowheads="1"/>
          </p:cNvPicPr>
          <p:nvPr/>
        </p:nvPicPr>
        <p:blipFill>
          <a:blip r:embed="rId7"/>
          <a:srcRect/>
          <a:stretch>
            <a:fillRect/>
          </a:stretch>
        </p:blipFill>
        <p:spPr bwMode="auto">
          <a:xfrm>
            <a:off x="8326438" y="3427413"/>
            <a:ext cx="295275" cy="268287"/>
          </a:xfrm>
          <a:prstGeom prst="rect">
            <a:avLst/>
          </a:prstGeom>
          <a:noFill/>
          <a:ln w="9525">
            <a:noFill/>
            <a:miter lim="800000"/>
            <a:headEnd/>
            <a:tailEnd/>
          </a:ln>
        </p:spPr>
      </p:pic>
      <p:cxnSp>
        <p:nvCxnSpPr>
          <p:cNvPr id="151" name="Connettore 2 131"/>
          <p:cNvCxnSpPr>
            <a:stCxn id="0" idx="0"/>
            <a:endCxn id="0" idx="3"/>
          </p:cNvCxnSpPr>
          <p:nvPr/>
        </p:nvCxnSpPr>
        <p:spPr>
          <a:xfrm rot="16200000" flipV="1">
            <a:off x="8100219" y="3053557"/>
            <a:ext cx="225425" cy="522287"/>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2" name="Connettore 2 131"/>
          <p:cNvCxnSpPr>
            <a:stCxn id="0" idx="2"/>
            <a:endCxn id="0" idx="3"/>
          </p:cNvCxnSpPr>
          <p:nvPr/>
        </p:nvCxnSpPr>
        <p:spPr>
          <a:xfrm rot="5400000">
            <a:off x="8102600" y="3551238"/>
            <a:ext cx="227013" cy="515937"/>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 name="Connettore 2 131"/>
          <p:cNvCxnSpPr>
            <a:stCxn id="0" idx="1"/>
            <a:endCxn id="0" idx="3"/>
          </p:cNvCxnSpPr>
          <p:nvPr/>
        </p:nvCxnSpPr>
        <p:spPr>
          <a:xfrm rot="10800000" flipV="1">
            <a:off x="7951788" y="3562350"/>
            <a:ext cx="374650" cy="0"/>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Connettore 2 73"/>
          <p:cNvCxnSpPr>
            <a:stCxn id="0" idx="1"/>
            <a:endCxn id="86" idx="1"/>
          </p:cNvCxnSpPr>
          <p:nvPr/>
        </p:nvCxnSpPr>
        <p:spPr bwMode="auto">
          <a:xfrm>
            <a:off x="1382713" y="1655763"/>
            <a:ext cx="360362" cy="36036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681" name="Picture 135"/>
          <p:cNvPicPr>
            <a:picLocks noChangeAspect="1" noChangeArrowheads="1"/>
          </p:cNvPicPr>
          <p:nvPr/>
        </p:nvPicPr>
        <p:blipFill>
          <a:blip r:embed="rId8"/>
          <a:srcRect/>
          <a:stretch>
            <a:fillRect/>
          </a:stretch>
        </p:blipFill>
        <p:spPr bwMode="auto">
          <a:xfrm>
            <a:off x="1154113" y="1539875"/>
            <a:ext cx="228600" cy="233363"/>
          </a:xfrm>
          <a:prstGeom prst="rect">
            <a:avLst/>
          </a:prstGeom>
          <a:noFill/>
          <a:ln w="9525">
            <a:noFill/>
            <a:miter lim="800000"/>
            <a:headEnd/>
            <a:tailEnd/>
          </a:ln>
        </p:spPr>
      </p:pic>
      <p:pic>
        <p:nvPicPr>
          <p:cNvPr id="27682" name="Picture 135"/>
          <p:cNvPicPr>
            <a:picLocks noChangeAspect="1" noChangeArrowheads="1"/>
          </p:cNvPicPr>
          <p:nvPr/>
        </p:nvPicPr>
        <p:blipFill>
          <a:blip r:embed="rId9"/>
          <a:srcRect/>
          <a:stretch>
            <a:fillRect/>
          </a:stretch>
        </p:blipFill>
        <p:spPr bwMode="auto">
          <a:xfrm>
            <a:off x="1154113" y="1900238"/>
            <a:ext cx="228600" cy="231775"/>
          </a:xfrm>
          <a:prstGeom prst="rect">
            <a:avLst/>
          </a:prstGeom>
          <a:noFill/>
          <a:ln w="9525">
            <a:noFill/>
            <a:miter lim="800000"/>
            <a:headEnd/>
            <a:tailEnd/>
          </a:ln>
        </p:spPr>
      </p:pic>
      <p:pic>
        <p:nvPicPr>
          <p:cNvPr id="27683" name="Picture 135"/>
          <p:cNvPicPr>
            <a:picLocks noChangeAspect="1" noChangeArrowheads="1"/>
          </p:cNvPicPr>
          <p:nvPr/>
        </p:nvPicPr>
        <p:blipFill>
          <a:blip r:embed="rId8"/>
          <a:srcRect/>
          <a:stretch>
            <a:fillRect/>
          </a:stretch>
        </p:blipFill>
        <p:spPr bwMode="auto">
          <a:xfrm>
            <a:off x="1147763" y="2259013"/>
            <a:ext cx="228600" cy="233362"/>
          </a:xfrm>
          <a:prstGeom prst="rect">
            <a:avLst/>
          </a:prstGeom>
          <a:noFill/>
          <a:ln w="9525">
            <a:noFill/>
            <a:miter lim="800000"/>
            <a:headEnd/>
            <a:tailEnd/>
          </a:ln>
        </p:spPr>
      </p:pic>
      <p:cxnSp>
        <p:nvCxnSpPr>
          <p:cNvPr id="80" name="Connettore 2 79"/>
          <p:cNvCxnSpPr>
            <a:stCxn id="0" idx="1"/>
            <a:endCxn id="86" idx="1"/>
          </p:cNvCxnSpPr>
          <p:nvPr/>
        </p:nvCxnSpPr>
        <p:spPr bwMode="auto">
          <a:xfrm flipV="1">
            <a:off x="1376363" y="2016125"/>
            <a:ext cx="366712" cy="36036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6" name="Connettore 85"/>
          <p:cNvSpPr/>
          <p:nvPr/>
        </p:nvSpPr>
        <p:spPr bwMode="auto">
          <a:xfrm>
            <a:off x="1743075" y="2016125"/>
            <a:ext cx="0" cy="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91" name="Connettore 2 90"/>
          <p:cNvCxnSpPr>
            <a:stCxn id="0" idx="1"/>
            <a:endCxn id="86" idx="1"/>
          </p:cNvCxnSpPr>
          <p:nvPr/>
        </p:nvCxnSpPr>
        <p:spPr bwMode="auto">
          <a:xfrm flipV="1">
            <a:off x="1382713" y="2016125"/>
            <a:ext cx="360362" cy="0"/>
          </a:xfrm>
          <a:prstGeom prst="straightConnector1">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pic>
        <p:nvPicPr>
          <p:cNvPr id="27687" name="Picture 13"/>
          <p:cNvPicPr>
            <a:picLocks noChangeAspect="1" noChangeArrowheads="1"/>
          </p:cNvPicPr>
          <p:nvPr/>
        </p:nvPicPr>
        <p:blipFill>
          <a:blip r:embed="rId7"/>
          <a:srcRect/>
          <a:stretch>
            <a:fillRect/>
          </a:stretch>
        </p:blipFill>
        <p:spPr bwMode="auto">
          <a:xfrm>
            <a:off x="539750" y="1881188"/>
            <a:ext cx="296863" cy="269875"/>
          </a:xfrm>
          <a:prstGeom prst="rect">
            <a:avLst/>
          </a:prstGeom>
          <a:noFill/>
          <a:ln w="9525">
            <a:noFill/>
            <a:miter lim="800000"/>
            <a:headEnd/>
            <a:tailEnd/>
          </a:ln>
        </p:spPr>
      </p:pic>
      <p:cxnSp>
        <p:nvCxnSpPr>
          <p:cNvPr id="160" name="Connettore 2 131"/>
          <p:cNvCxnSpPr>
            <a:stCxn id="0" idx="0"/>
            <a:endCxn id="0" idx="3"/>
          </p:cNvCxnSpPr>
          <p:nvPr/>
        </p:nvCxnSpPr>
        <p:spPr bwMode="auto">
          <a:xfrm rot="5400000" flipH="1" flipV="1">
            <a:off x="808038" y="1535113"/>
            <a:ext cx="225425" cy="466725"/>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1" name="Connettore 2 131"/>
          <p:cNvCxnSpPr>
            <a:stCxn id="0" idx="2"/>
            <a:endCxn id="0" idx="3"/>
          </p:cNvCxnSpPr>
          <p:nvPr/>
        </p:nvCxnSpPr>
        <p:spPr bwMode="auto">
          <a:xfrm rot="16200000" flipH="1">
            <a:off x="804863" y="2033588"/>
            <a:ext cx="225425" cy="460375"/>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2" name="Connettore 2 131"/>
          <p:cNvCxnSpPr>
            <a:stCxn id="0" idx="3"/>
            <a:endCxn id="0" idx="3"/>
          </p:cNvCxnSpPr>
          <p:nvPr/>
        </p:nvCxnSpPr>
        <p:spPr bwMode="auto">
          <a:xfrm>
            <a:off x="836613" y="2016125"/>
            <a:ext cx="317500" cy="0"/>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5" name="Rettangolo 134"/>
          <p:cNvSpPr/>
          <p:nvPr/>
        </p:nvSpPr>
        <p:spPr>
          <a:xfrm>
            <a:off x="2674938" y="2374900"/>
            <a:ext cx="3290887" cy="1754188"/>
          </a:xfrm>
          <a:prstGeom prst="rect">
            <a:avLst/>
          </a:prstGeom>
        </p:spPr>
        <p:txBody>
          <a:bodyPr>
            <a:spAutoFit/>
          </a:bodyPr>
          <a:lstStyle/>
          <a:p>
            <a:pPr algn="ctr">
              <a:defRPr/>
            </a:pPr>
            <a:r>
              <a:rPr lang="it-IT" sz="4800" dirty="0">
                <a:solidFill>
                  <a:schemeClr val="tx2">
                    <a:lumMod val="75000"/>
                  </a:schemeClr>
                </a:solidFill>
              </a:rPr>
              <a:t>S-RIPA</a:t>
            </a:r>
          </a:p>
          <a:p>
            <a:pPr algn="ctr">
              <a:defRPr/>
            </a:pPr>
            <a:r>
              <a:rPr lang="it-IT" sz="2000" dirty="0">
                <a:solidFill>
                  <a:schemeClr val="tx2">
                    <a:lumMod val="75000"/>
                  </a:schemeClr>
                </a:solidFill>
              </a:rPr>
              <a:t>Servizi di Rete Internazionale della Pubblica Amministrazione</a:t>
            </a:r>
            <a:endParaRPr lang="it-IT" sz="5400" dirty="0">
              <a:solidFill>
                <a:schemeClr val="tx2">
                  <a:lumMod val="75000"/>
                </a:schemeClr>
              </a:solidFill>
            </a:endParaRPr>
          </a:p>
        </p:txBody>
      </p:sp>
      <p:cxnSp>
        <p:nvCxnSpPr>
          <p:cNvPr id="214" name="Connettore 2 213"/>
          <p:cNvCxnSpPr>
            <a:stCxn id="0" idx="1"/>
            <a:endCxn id="219" idx="1"/>
          </p:cNvCxnSpPr>
          <p:nvPr/>
        </p:nvCxnSpPr>
        <p:spPr bwMode="auto">
          <a:xfrm>
            <a:off x="1382713" y="3211513"/>
            <a:ext cx="360362" cy="36036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7693" name="Gruppo 190"/>
          <p:cNvGrpSpPr>
            <a:grpSpLocks/>
          </p:cNvGrpSpPr>
          <p:nvPr/>
        </p:nvGrpSpPr>
        <p:grpSpPr bwMode="auto">
          <a:xfrm>
            <a:off x="1147763" y="3095625"/>
            <a:ext cx="234950" cy="952500"/>
            <a:chOff x="1312222" y="3365661"/>
            <a:chExt cx="235442" cy="953443"/>
          </a:xfrm>
        </p:grpSpPr>
        <p:pic>
          <p:nvPicPr>
            <p:cNvPr id="27708" name="Picture 135"/>
            <p:cNvPicPr>
              <a:picLocks noChangeAspect="1" noChangeArrowheads="1"/>
            </p:cNvPicPr>
            <p:nvPr/>
          </p:nvPicPr>
          <p:blipFill>
            <a:blip r:embed="rId4"/>
            <a:srcRect/>
            <a:stretch>
              <a:fillRect/>
            </a:stretch>
          </p:blipFill>
          <p:spPr bwMode="auto">
            <a:xfrm flipH="1">
              <a:off x="1319064" y="3365661"/>
              <a:ext cx="228600" cy="233363"/>
            </a:xfrm>
            <a:prstGeom prst="rect">
              <a:avLst/>
            </a:prstGeom>
            <a:noFill/>
            <a:ln w="9525">
              <a:noFill/>
              <a:miter lim="800000"/>
              <a:headEnd/>
              <a:tailEnd/>
            </a:ln>
          </p:spPr>
        </p:pic>
        <p:pic>
          <p:nvPicPr>
            <p:cNvPr id="27709" name="Picture 135"/>
            <p:cNvPicPr>
              <a:picLocks noChangeAspect="1" noChangeArrowheads="1"/>
            </p:cNvPicPr>
            <p:nvPr/>
          </p:nvPicPr>
          <p:blipFill>
            <a:blip r:embed="rId4"/>
            <a:srcRect/>
            <a:stretch>
              <a:fillRect/>
            </a:stretch>
          </p:blipFill>
          <p:spPr bwMode="auto">
            <a:xfrm flipH="1">
              <a:off x="1319064" y="3725701"/>
              <a:ext cx="228600" cy="233363"/>
            </a:xfrm>
            <a:prstGeom prst="rect">
              <a:avLst/>
            </a:prstGeom>
            <a:noFill/>
            <a:ln w="9525">
              <a:noFill/>
              <a:miter lim="800000"/>
              <a:headEnd/>
              <a:tailEnd/>
            </a:ln>
          </p:spPr>
        </p:pic>
        <p:pic>
          <p:nvPicPr>
            <p:cNvPr id="27710" name="Picture 135"/>
            <p:cNvPicPr>
              <a:picLocks noChangeAspect="1" noChangeArrowheads="1"/>
            </p:cNvPicPr>
            <p:nvPr/>
          </p:nvPicPr>
          <p:blipFill>
            <a:blip r:embed="rId4"/>
            <a:srcRect/>
            <a:stretch>
              <a:fillRect/>
            </a:stretch>
          </p:blipFill>
          <p:spPr bwMode="auto">
            <a:xfrm flipH="1">
              <a:off x="1312222" y="4085741"/>
              <a:ext cx="228600" cy="233363"/>
            </a:xfrm>
            <a:prstGeom prst="rect">
              <a:avLst/>
            </a:prstGeom>
            <a:noFill/>
            <a:ln w="9525">
              <a:noFill/>
              <a:miter lim="800000"/>
              <a:headEnd/>
              <a:tailEnd/>
            </a:ln>
          </p:spPr>
        </p:pic>
      </p:grpSp>
      <p:cxnSp>
        <p:nvCxnSpPr>
          <p:cNvPr id="218" name="Connettore 2 217"/>
          <p:cNvCxnSpPr>
            <a:stCxn id="0" idx="1"/>
            <a:endCxn id="219" idx="1"/>
          </p:cNvCxnSpPr>
          <p:nvPr/>
        </p:nvCxnSpPr>
        <p:spPr bwMode="auto">
          <a:xfrm flipV="1">
            <a:off x="1376363" y="3571875"/>
            <a:ext cx="366712" cy="36036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9" name="Connettore 218"/>
          <p:cNvSpPr/>
          <p:nvPr/>
        </p:nvSpPr>
        <p:spPr bwMode="auto">
          <a:xfrm>
            <a:off x="1743075" y="3571875"/>
            <a:ext cx="0" cy="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20" name="Connettore 2 219"/>
          <p:cNvCxnSpPr>
            <a:stCxn id="0" idx="1"/>
            <a:endCxn id="219" idx="1"/>
          </p:cNvCxnSpPr>
          <p:nvPr/>
        </p:nvCxnSpPr>
        <p:spPr bwMode="auto">
          <a:xfrm flipV="1">
            <a:off x="1382713" y="3571875"/>
            <a:ext cx="360362" cy="0"/>
          </a:xfrm>
          <a:prstGeom prst="straightConnector1">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pic>
        <p:nvPicPr>
          <p:cNvPr id="27697" name="Picture 13"/>
          <p:cNvPicPr>
            <a:picLocks noChangeAspect="1" noChangeArrowheads="1"/>
          </p:cNvPicPr>
          <p:nvPr/>
        </p:nvPicPr>
        <p:blipFill>
          <a:blip r:embed="rId7"/>
          <a:srcRect/>
          <a:stretch>
            <a:fillRect/>
          </a:stretch>
        </p:blipFill>
        <p:spPr bwMode="auto">
          <a:xfrm>
            <a:off x="539750" y="3436938"/>
            <a:ext cx="296863" cy="269875"/>
          </a:xfrm>
          <a:prstGeom prst="rect">
            <a:avLst/>
          </a:prstGeom>
          <a:noFill/>
          <a:ln w="9525">
            <a:noFill/>
            <a:miter lim="800000"/>
            <a:headEnd/>
            <a:tailEnd/>
          </a:ln>
        </p:spPr>
      </p:pic>
      <p:cxnSp>
        <p:nvCxnSpPr>
          <p:cNvPr id="222" name="Connettore 2 131"/>
          <p:cNvCxnSpPr>
            <a:stCxn id="0" idx="0"/>
            <a:endCxn id="0" idx="3"/>
          </p:cNvCxnSpPr>
          <p:nvPr/>
        </p:nvCxnSpPr>
        <p:spPr bwMode="auto">
          <a:xfrm rot="5400000" flipH="1" flipV="1">
            <a:off x="808038" y="3090863"/>
            <a:ext cx="225425" cy="466725"/>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3" name="Connettore 2 131"/>
          <p:cNvCxnSpPr>
            <a:stCxn id="0" idx="2"/>
            <a:endCxn id="0" idx="3"/>
          </p:cNvCxnSpPr>
          <p:nvPr/>
        </p:nvCxnSpPr>
        <p:spPr bwMode="auto">
          <a:xfrm rot="16200000" flipH="1">
            <a:off x="804863" y="3589338"/>
            <a:ext cx="225425" cy="460375"/>
          </a:xfrm>
          <a:prstGeom prst="curvedConnector2">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4" name="Connettore 2 131"/>
          <p:cNvCxnSpPr>
            <a:stCxn id="0" idx="3"/>
            <a:endCxn id="0" idx="3"/>
          </p:cNvCxnSpPr>
          <p:nvPr/>
        </p:nvCxnSpPr>
        <p:spPr bwMode="auto">
          <a:xfrm>
            <a:off x="836613" y="3571875"/>
            <a:ext cx="317500" cy="0"/>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Connettore 2 67"/>
          <p:cNvCxnSpPr>
            <a:stCxn id="0" idx="1"/>
            <a:endCxn id="67" idx="2"/>
          </p:cNvCxnSpPr>
          <p:nvPr/>
        </p:nvCxnSpPr>
        <p:spPr>
          <a:xfrm flipH="1">
            <a:off x="6318250" y="1909763"/>
            <a:ext cx="606425" cy="112712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p:cNvCxnSpPr>
            <a:stCxn id="0" idx="1"/>
            <a:endCxn id="67" idx="2"/>
          </p:cNvCxnSpPr>
          <p:nvPr/>
        </p:nvCxnSpPr>
        <p:spPr>
          <a:xfrm flipH="1" flipV="1">
            <a:off x="6318250" y="3036888"/>
            <a:ext cx="677863" cy="5286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488" name="Titolo 1"/>
          <p:cNvSpPr>
            <a:spLocks noGrp="1"/>
          </p:cNvSpPr>
          <p:nvPr>
            <p:ph type="title"/>
          </p:nvPr>
        </p:nvSpPr>
        <p:spPr/>
        <p:txBody>
          <a:bodyPr>
            <a:normAutofit fontScale="90000"/>
          </a:bodyPr>
          <a:lstStyle/>
          <a:p>
            <a:pPr>
              <a:defRPr/>
            </a:pPr>
            <a:r>
              <a:rPr lang="it-IT" smtClean="0"/>
              <a:t>Architettura LIMES</a:t>
            </a:r>
          </a:p>
        </p:txBody>
      </p:sp>
      <p:pic>
        <p:nvPicPr>
          <p:cNvPr id="27704" name="Picture 135"/>
          <p:cNvPicPr>
            <a:picLocks noChangeAspect="1" noChangeArrowheads="1"/>
          </p:cNvPicPr>
          <p:nvPr/>
        </p:nvPicPr>
        <p:blipFill>
          <a:blip r:embed="rId8"/>
          <a:srcRect/>
          <a:stretch>
            <a:fillRect/>
          </a:stretch>
        </p:blipFill>
        <p:spPr bwMode="auto">
          <a:xfrm>
            <a:off x="2824163" y="5157788"/>
            <a:ext cx="228600" cy="233362"/>
          </a:xfrm>
          <a:prstGeom prst="rect">
            <a:avLst/>
          </a:prstGeom>
          <a:noFill/>
          <a:ln w="9525">
            <a:noFill/>
            <a:miter lim="800000"/>
            <a:headEnd/>
            <a:tailEnd/>
          </a:ln>
        </p:spPr>
      </p:pic>
      <p:pic>
        <p:nvPicPr>
          <p:cNvPr id="27705" name="Picture 13"/>
          <p:cNvPicPr>
            <a:picLocks noChangeAspect="1" noChangeArrowheads="1"/>
          </p:cNvPicPr>
          <p:nvPr/>
        </p:nvPicPr>
        <p:blipFill>
          <a:blip r:embed="rId7"/>
          <a:srcRect/>
          <a:stretch>
            <a:fillRect/>
          </a:stretch>
        </p:blipFill>
        <p:spPr bwMode="auto">
          <a:xfrm>
            <a:off x="2209800" y="5140325"/>
            <a:ext cx="296863" cy="269875"/>
          </a:xfrm>
          <a:prstGeom prst="rect">
            <a:avLst/>
          </a:prstGeom>
          <a:noFill/>
          <a:ln w="9525">
            <a:noFill/>
            <a:miter lim="800000"/>
            <a:headEnd/>
            <a:tailEnd/>
          </a:ln>
        </p:spPr>
      </p:pic>
      <p:cxnSp>
        <p:nvCxnSpPr>
          <p:cNvPr id="70" name="Connettore 2 131"/>
          <p:cNvCxnSpPr>
            <a:stCxn id="0" idx="3"/>
            <a:endCxn id="0" idx="3"/>
          </p:cNvCxnSpPr>
          <p:nvPr/>
        </p:nvCxnSpPr>
        <p:spPr bwMode="auto">
          <a:xfrm>
            <a:off x="2506663" y="5275263"/>
            <a:ext cx="317500" cy="0"/>
          </a:xfrm>
          <a:prstGeom prst="curvedConnector3">
            <a:avLst>
              <a:gd name="adj1" fmla="val 50000"/>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Connettore 7 71"/>
          <p:cNvCxnSpPr>
            <a:stCxn id="0" idx="1"/>
          </p:cNvCxnSpPr>
          <p:nvPr/>
        </p:nvCxnSpPr>
        <p:spPr>
          <a:xfrm>
            <a:off x="3052763" y="5275263"/>
            <a:ext cx="590550" cy="115887"/>
          </a:xfrm>
          <a:prstGeom prst="curvedConnector3">
            <a:avLst>
              <a:gd name="adj1" fmla="val 50000"/>
            </a:avLst>
          </a:prstGeom>
          <a:ln w="158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it-IT" sz="4000" smtClean="0"/>
              <a:t>Alcuni esempi: LIBIA</a:t>
            </a:r>
          </a:p>
        </p:txBody>
      </p:sp>
      <p:sp>
        <p:nvSpPr>
          <p:cNvPr id="28674" name="Segnaposto contenuto 2"/>
          <p:cNvSpPr>
            <a:spLocks noGrp="1"/>
          </p:cNvSpPr>
          <p:nvPr>
            <p:ph idx="1"/>
          </p:nvPr>
        </p:nvSpPr>
        <p:spPr>
          <a:xfrm>
            <a:off x="457200" y="1057275"/>
            <a:ext cx="8294688" cy="5357813"/>
          </a:xfrm>
        </p:spPr>
        <p:txBody>
          <a:bodyPr/>
          <a:lstStyle/>
          <a:p>
            <a:pPr>
              <a:lnSpc>
                <a:spcPct val="80000"/>
              </a:lnSpc>
            </a:pPr>
            <a:endParaRPr lang="it-IT" sz="2500" smtClean="0"/>
          </a:p>
          <a:p>
            <a:pPr>
              <a:lnSpc>
                <a:spcPct val="80000"/>
              </a:lnSpc>
            </a:pPr>
            <a:endParaRPr lang="it-IT" sz="2500" smtClean="0"/>
          </a:p>
          <a:p>
            <a:pPr>
              <a:lnSpc>
                <a:spcPct val="80000"/>
              </a:lnSpc>
            </a:pPr>
            <a:r>
              <a:rPr lang="it-IT" sz="2500" smtClean="0"/>
              <a:t>I recenti accadimenti bellici in Libia hanno comportato la necessità di attivare LIMES per i server di Bengasi e Tripoli, sui quali erano memorizzate le basi dati degli schedari consolari. </a:t>
            </a:r>
          </a:p>
          <a:p>
            <a:pPr>
              <a:lnSpc>
                <a:spcPct val="80000"/>
              </a:lnSpc>
            </a:pPr>
            <a:endParaRPr lang="it-IT" sz="2500" smtClean="0"/>
          </a:p>
          <a:p>
            <a:pPr>
              <a:lnSpc>
                <a:spcPct val="80000"/>
              </a:lnSpc>
            </a:pPr>
            <a:r>
              <a:rPr lang="it-IT" sz="2500" smtClean="0"/>
              <a:t>Sono state quindi richiamate via S-RIPA presso la sede centrale le relative banche dati SIFC contenenti i dati degli schedari consolari e applicando una soluzione “Cloud” sono state virtualizzate e rese accessibili presso la Sede Centrale.</a:t>
            </a:r>
          </a:p>
        </p:txBody>
      </p:sp>
    </p:spTree>
  </p:cSld>
  <p:clrMapOvr>
    <a:masterClrMapping/>
  </p:clrMapOvr>
  <p:transition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it-IT" sz="4000" smtClean="0"/>
              <a:t>Alcuni esempi: EGITTO</a:t>
            </a:r>
          </a:p>
        </p:txBody>
      </p:sp>
      <p:sp>
        <p:nvSpPr>
          <p:cNvPr id="29698" name="Segnaposto contenuto 2"/>
          <p:cNvSpPr>
            <a:spLocks noGrp="1"/>
          </p:cNvSpPr>
          <p:nvPr>
            <p:ph idx="1"/>
          </p:nvPr>
        </p:nvSpPr>
        <p:spPr>
          <a:xfrm>
            <a:off x="457200" y="1057275"/>
            <a:ext cx="8229600" cy="5068888"/>
          </a:xfrm>
        </p:spPr>
        <p:txBody>
          <a:bodyPr/>
          <a:lstStyle/>
          <a:p>
            <a:pPr>
              <a:lnSpc>
                <a:spcPct val="80000"/>
              </a:lnSpc>
            </a:pPr>
            <a:r>
              <a:rPr lang="it-IT" sz="2700" smtClean="0"/>
              <a:t>In occasione della “primavera araba” al Cairo è stato impossibile accedere fisicamente ai locali della Cancelleria Consolare, ove era ubicato il server di anagrafe consolare, proprio nel momento in cui occorreva disporre dei dati sulla consistente collettività residente nel Paese.</a:t>
            </a:r>
          </a:p>
          <a:p>
            <a:pPr>
              <a:lnSpc>
                <a:spcPct val="80000"/>
              </a:lnSpc>
            </a:pPr>
            <a:r>
              <a:rPr lang="it-IT" sz="2700" smtClean="0"/>
              <a:t>Attraverso LIMES è stata richiamata al MAE via S-RIPA la base dati SIFC;</a:t>
            </a:r>
          </a:p>
          <a:p>
            <a:pPr>
              <a:lnSpc>
                <a:spcPct val="80000"/>
              </a:lnSpc>
            </a:pPr>
            <a:r>
              <a:rPr lang="it-IT" sz="2700" smtClean="0"/>
              <a:t>Successivamente i dati sono stati virtualizzati e resi accessibile per gli stessi addetti dall’Ambasciata al Cairo.</a:t>
            </a:r>
          </a:p>
          <a:p>
            <a:pPr>
              <a:lnSpc>
                <a:spcPct val="80000"/>
              </a:lnSpc>
            </a:pPr>
            <a:endParaRPr lang="it-IT" sz="2700" smtClean="0"/>
          </a:p>
        </p:txBody>
      </p:sp>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idx="4294967295"/>
          </p:nvPr>
        </p:nvSpPr>
        <p:spPr>
          <a:xfrm>
            <a:off x="95250" y="96838"/>
            <a:ext cx="8591550" cy="715962"/>
          </a:xfrm>
        </p:spPr>
        <p:txBody>
          <a:bodyPr/>
          <a:lstStyle/>
          <a:p>
            <a:r>
              <a:rPr lang="it-IT" sz="4000" i="1" smtClean="0">
                <a:solidFill>
                  <a:schemeClr val="bg1"/>
                </a:solidFill>
                <a:latin typeface="Georgia" pitchFamily="18" charset="0"/>
              </a:rPr>
              <a:t>Alcuni esempi: IRAQ</a:t>
            </a:r>
          </a:p>
        </p:txBody>
      </p:sp>
      <p:sp>
        <p:nvSpPr>
          <p:cNvPr id="30722" name="Segnaposto contenuto 2"/>
          <p:cNvSpPr>
            <a:spLocks noGrp="1"/>
          </p:cNvSpPr>
          <p:nvPr>
            <p:ph idx="4294967295"/>
          </p:nvPr>
        </p:nvSpPr>
        <p:spPr>
          <a:xfrm>
            <a:off x="457200" y="1057275"/>
            <a:ext cx="8229600" cy="5068888"/>
          </a:xfrm>
        </p:spPr>
        <p:txBody>
          <a:bodyPr/>
          <a:lstStyle/>
          <a:p>
            <a:pPr>
              <a:lnSpc>
                <a:spcPct val="80000"/>
              </a:lnSpc>
            </a:pPr>
            <a:endParaRPr lang="it-IT" sz="2700" i="1" smtClean="0">
              <a:latin typeface="Georgia" pitchFamily="18" charset="0"/>
            </a:endParaRPr>
          </a:p>
          <a:p>
            <a:pPr>
              <a:lnSpc>
                <a:spcPct val="80000"/>
              </a:lnSpc>
            </a:pPr>
            <a:r>
              <a:rPr lang="it-IT" sz="2700" i="1" smtClean="0">
                <a:latin typeface="Georgia" pitchFamily="18" charset="0"/>
              </a:rPr>
              <a:t>Con la prossima apertura del Consolato di Erbil, nel Kurdistan iraqeno, sarà possibile evolvere il progetto LIMES verso una nuova e più innovativa dimensione.</a:t>
            </a:r>
          </a:p>
          <a:p>
            <a:pPr>
              <a:lnSpc>
                <a:spcPct val="80000"/>
              </a:lnSpc>
              <a:buFontTx/>
              <a:buNone/>
            </a:pPr>
            <a:endParaRPr lang="it-IT" sz="2700" i="1" smtClean="0">
              <a:latin typeface="Georgia" pitchFamily="18" charset="0"/>
            </a:endParaRPr>
          </a:p>
          <a:p>
            <a:pPr>
              <a:lnSpc>
                <a:spcPct val="80000"/>
              </a:lnSpc>
            </a:pPr>
            <a:r>
              <a:rPr lang="it-IT" sz="2700" i="1" smtClean="0">
                <a:latin typeface="Georgia" pitchFamily="18" charset="0"/>
              </a:rPr>
              <a:t>Nella circostanza sarà infatti realizzata un’infrastruttura interamente virtualizzata, escludendo la necessità di server presso la Sede e garantendo un livello massimo di protezione.</a:t>
            </a:r>
          </a:p>
          <a:p>
            <a:pPr>
              <a:lnSpc>
                <a:spcPct val="80000"/>
              </a:lnSpc>
            </a:pPr>
            <a:endParaRPr lang="it-IT" sz="2700" i="1" smtClean="0">
              <a:latin typeface="Georgia" pitchFamily="18" charset="0"/>
            </a:endParaRPr>
          </a:p>
        </p:txBody>
      </p:sp>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r>
              <a:rPr lang="it-IT" sz="4000" smtClean="0"/>
              <a:t>Alcuni esempi: YEMEN</a:t>
            </a:r>
          </a:p>
        </p:txBody>
      </p:sp>
      <p:sp>
        <p:nvSpPr>
          <p:cNvPr id="31746" name="Segnaposto contenuto 2"/>
          <p:cNvSpPr>
            <a:spLocks noGrp="1"/>
          </p:cNvSpPr>
          <p:nvPr>
            <p:ph idx="1"/>
          </p:nvPr>
        </p:nvSpPr>
        <p:spPr>
          <a:xfrm>
            <a:off x="457200" y="1057275"/>
            <a:ext cx="8229600" cy="5068888"/>
          </a:xfrm>
        </p:spPr>
        <p:txBody>
          <a:bodyPr/>
          <a:lstStyle/>
          <a:p>
            <a:pPr>
              <a:lnSpc>
                <a:spcPct val="80000"/>
              </a:lnSpc>
            </a:pPr>
            <a:endParaRPr lang="it-IT" sz="2700" smtClean="0"/>
          </a:p>
          <a:p>
            <a:pPr>
              <a:lnSpc>
                <a:spcPct val="80000"/>
              </a:lnSpc>
            </a:pPr>
            <a:r>
              <a:rPr lang="it-IT" sz="2700" smtClean="0"/>
              <a:t>Virtualizzazione e centralizzazione temporanea dei dati della Sede di Sana’a in via cautelativa in previsione dell’aggravarsi della situazione politica.</a:t>
            </a:r>
          </a:p>
          <a:p>
            <a:pPr>
              <a:lnSpc>
                <a:spcPct val="80000"/>
              </a:lnSpc>
            </a:pPr>
            <a:r>
              <a:rPr lang="it-IT" sz="2700" smtClean="0"/>
              <a:t>Nel periodo di chiusura della Sede è stata garantita continuità di accesso alle applicazioni da parte del personale richiamato al Ministero, nonché la fornitura dei dati della collettività italiana. </a:t>
            </a:r>
          </a:p>
          <a:p>
            <a:pPr>
              <a:lnSpc>
                <a:spcPct val="80000"/>
              </a:lnSpc>
            </a:pPr>
            <a:r>
              <a:rPr lang="it-IT" sz="2700" smtClean="0"/>
              <a:t>A seguito della riapertura della sede è stato riconfigurato il server locale in modalità remota e ripristinate tutte le funzionalità della piattaforma  SIFC. </a:t>
            </a:r>
          </a:p>
        </p:txBody>
      </p:sp>
    </p:spTree>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Ministero degli Affari Esteri</a:t>
            </a:r>
            <a:endParaRPr lang="it-IT" dirty="0"/>
          </a:p>
        </p:txBody>
      </p:sp>
      <p:sp>
        <p:nvSpPr>
          <p:cNvPr id="4" name="Titolo 1"/>
          <p:cNvSpPr txBox="1">
            <a:spLocks/>
          </p:cNvSpPr>
          <p:nvPr/>
        </p:nvSpPr>
        <p:spPr bwMode="auto">
          <a:xfrm>
            <a:off x="722313" y="2406650"/>
            <a:ext cx="7772400" cy="1362075"/>
          </a:xfrm>
          <a:prstGeom prst="rect">
            <a:avLst/>
          </a:prstGeom>
          <a:noFill/>
          <a:ln w="9525">
            <a:noFill/>
            <a:miter lim="800000"/>
            <a:headEnd/>
            <a:tailEnd/>
          </a:ln>
        </p:spPr>
        <p:txBody>
          <a:bodyPr anchor="ctr">
            <a:normAutofit/>
          </a:bodyPr>
          <a:lstStyle>
            <a:lvl1pPr algn="ctr" rtl="0" eaLnBrk="0" fontAlgn="base" hangingPunct="0">
              <a:spcBef>
                <a:spcPct val="0"/>
              </a:spcBef>
              <a:spcAft>
                <a:spcPct val="0"/>
              </a:spcAft>
              <a:defRPr sz="4400" i="1">
                <a:solidFill>
                  <a:schemeClr val="bg1"/>
                </a:solidFill>
                <a:latin typeface="Georgia"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dirty="0" smtClean="0">
                <a:solidFill>
                  <a:schemeClr val="accent2">
                    <a:lumMod val="75000"/>
                  </a:schemeClr>
                </a:solidFill>
              </a:rPr>
              <a:t>Progetto LIMES</a:t>
            </a:r>
          </a:p>
        </p:txBody>
      </p:sp>
      <p:pic>
        <p:nvPicPr>
          <p:cNvPr id="6" name="Immagine 5" descr="C:\Aziende\ComItalia\Clienti\MAE\Documenti\Progetti\Cloud Computing\MAECLOUD(2).jpg"/>
          <p:cNvPicPr/>
          <p:nvPr/>
        </p:nvPicPr>
        <p:blipFill>
          <a:blip r:embed="rId2"/>
          <a:srcRect/>
          <a:stretch>
            <a:fillRect/>
          </a:stretch>
        </p:blipFill>
        <p:spPr bwMode="auto">
          <a:xfrm>
            <a:off x="6556375" y="1144588"/>
            <a:ext cx="2243138" cy="1200150"/>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3"/>
          <a:srcRect/>
          <a:stretch>
            <a:fillRect/>
          </a:stretch>
        </p:blipFill>
        <p:spPr bwMode="auto">
          <a:xfrm>
            <a:off x="330200" y="1144588"/>
            <a:ext cx="2405063" cy="12001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9" name="Sottotitolo 2"/>
          <p:cNvSpPr txBox="1">
            <a:spLocks/>
          </p:cNvSpPr>
          <p:nvPr/>
        </p:nvSpPr>
        <p:spPr bwMode="auto">
          <a:xfrm>
            <a:off x="1941513" y="3379788"/>
            <a:ext cx="5334000" cy="517525"/>
          </a:xfrm>
          <a:prstGeom prst="rect">
            <a:avLst/>
          </a:prstGeom>
          <a:noFill/>
          <a:ln w="9525">
            <a:noFill/>
            <a:miter lim="800000"/>
            <a:headEnd/>
            <a:tailEnd/>
          </a:ln>
        </p:spPr>
        <p:txBody>
          <a:bodyPr anchor="b"/>
          <a:lstStyle>
            <a:lvl1pPr marL="0" indent="0" algn="l" rtl="0" eaLnBrk="0" fontAlgn="base" hangingPunct="0">
              <a:spcBef>
                <a:spcPct val="20000"/>
              </a:spcBef>
              <a:spcAft>
                <a:spcPct val="0"/>
              </a:spcAft>
              <a:buNone/>
              <a:defRPr sz="2000" i="1">
                <a:solidFill>
                  <a:schemeClr val="tx1"/>
                </a:solidFill>
                <a:latin typeface="Georgia" pitchFamily="18" charset="0"/>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pPr algn="ctr">
              <a:defRPr/>
            </a:pPr>
            <a:r>
              <a:rPr lang="it-IT" sz="1100" b="1" dirty="0" smtClean="0">
                <a:solidFill>
                  <a:schemeClr val="accent2">
                    <a:lumMod val="75000"/>
                  </a:schemeClr>
                </a:solidFill>
              </a:rPr>
              <a:t>Relatore: Direttore Centrale per l’ICT </a:t>
            </a:r>
          </a:p>
          <a:p>
            <a:pPr algn="ctr">
              <a:defRPr/>
            </a:pPr>
            <a:r>
              <a:rPr lang="it-IT" sz="1100" b="1" dirty="0" smtClean="0">
                <a:solidFill>
                  <a:schemeClr val="accent2">
                    <a:lumMod val="75000"/>
                  </a:schemeClr>
                </a:solidFill>
              </a:rPr>
              <a:t>Consigliere di Ambasciata Luigi Ferrari</a:t>
            </a:r>
            <a:endParaRPr lang="it-IT" sz="1100" dirty="0" smtClean="0">
              <a:solidFill>
                <a:schemeClr val="accent2">
                  <a:lumMod val="75000"/>
                </a:schemeClr>
              </a:solidFill>
            </a:endParaRPr>
          </a:p>
        </p:txBody>
      </p:sp>
      <p:sp>
        <p:nvSpPr>
          <p:cNvPr id="10" name="Titolo 1"/>
          <p:cNvSpPr txBox="1">
            <a:spLocks/>
          </p:cNvSpPr>
          <p:nvPr/>
        </p:nvSpPr>
        <p:spPr bwMode="auto">
          <a:xfrm>
            <a:off x="722313" y="4129088"/>
            <a:ext cx="7772400" cy="1362075"/>
          </a:xfrm>
          <a:prstGeom prst="rect">
            <a:avLst/>
          </a:prstGeom>
          <a:noFill/>
          <a:ln w="9525">
            <a:noFill/>
            <a:miter lim="800000"/>
            <a:headEnd/>
            <a:tailEnd/>
          </a:ln>
        </p:spPr>
        <p:txBody>
          <a:bodyPr anchor="ctr">
            <a:normAutofit/>
          </a:bodyPr>
          <a:lstStyle>
            <a:lvl1pPr algn="ctr" rtl="0" eaLnBrk="0" fontAlgn="base" hangingPunct="0">
              <a:spcBef>
                <a:spcPct val="0"/>
              </a:spcBef>
              <a:spcAft>
                <a:spcPct val="0"/>
              </a:spcAft>
              <a:defRPr sz="4400" i="1">
                <a:solidFill>
                  <a:schemeClr val="bg1"/>
                </a:solidFill>
                <a:latin typeface="Georgia" pitchFamily="18"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dirty="0" smtClean="0">
                <a:solidFill>
                  <a:schemeClr val="accent2">
                    <a:lumMod val="75000"/>
                  </a:schemeClr>
                </a:solidFill>
              </a:rPr>
              <a:t>Grazie per l’attenzione</a:t>
            </a:r>
          </a:p>
        </p:txBody>
      </p:sp>
    </p:spTree>
  </p:cSld>
  <p:clrMapOvr>
    <a:masterClrMapping/>
  </p:clrMapOvr>
  <p:transition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Il Ministero degli Affari Esteri</a:t>
            </a:r>
            <a:endParaRPr lang="it-IT" dirty="0"/>
          </a:p>
        </p:txBody>
      </p:sp>
      <p:pic>
        <p:nvPicPr>
          <p:cNvPr id="45058" name="Picture 2" descr="C:\Users\roberto.zamponi\Documents\LIMES\immagini\world-map-clipart-9.png"/>
          <p:cNvPicPr>
            <a:picLocks noChangeAspect="1" noChangeArrowheads="1"/>
          </p:cNvPicPr>
          <p:nvPr/>
        </p:nvPicPr>
        <p:blipFill rotWithShape="1">
          <a:blip r:embed="rId2">
            <a:duotone>
              <a:schemeClr val="accent5">
                <a:shade val="45000"/>
                <a:satMod val="135000"/>
              </a:schemeClr>
              <a:prstClr val="white"/>
            </a:duotone>
            <a:extLst/>
          </a:blip>
          <a:srcRect t="23495" b="22896"/>
          <a:stretch/>
        </p:blipFill>
        <p:spPr bwMode="auto">
          <a:xfrm>
            <a:off x="864573" y="1924051"/>
            <a:ext cx="7414854" cy="3975098"/>
          </a:xfrm>
          <a:prstGeom prst="rect">
            <a:avLst/>
          </a:prstGeom>
          <a:noFill/>
          <a:extLst/>
        </p:spPr>
      </p:pic>
      <p:sp>
        <p:nvSpPr>
          <p:cNvPr id="16387" name="Rettangolo 3"/>
          <p:cNvSpPr>
            <a:spLocks noChangeArrowheads="1"/>
          </p:cNvSpPr>
          <p:nvPr/>
        </p:nvSpPr>
        <p:spPr bwMode="auto">
          <a:xfrm>
            <a:off x="666750" y="1054100"/>
            <a:ext cx="7810500" cy="830263"/>
          </a:xfrm>
          <a:prstGeom prst="rect">
            <a:avLst/>
          </a:prstGeom>
          <a:noFill/>
          <a:ln w="9525">
            <a:noFill/>
            <a:miter lim="800000"/>
            <a:headEnd/>
            <a:tailEnd/>
          </a:ln>
        </p:spPr>
        <p:txBody>
          <a:bodyPr>
            <a:spAutoFit/>
          </a:bodyPr>
          <a:lstStyle/>
          <a:p>
            <a:pPr algn="ctr"/>
            <a:r>
              <a:rPr lang="it-IT" sz="2400" i="1">
                <a:latin typeface="Georgia" pitchFamily="18" charset="0"/>
              </a:rPr>
              <a:t>Un’organizzazione capillarmente distribuita, </a:t>
            </a:r>
          </a:p>
          <a:p>
            <a:pPr algn="ctr"/>
            <a:r>
              <a:rPr lang="it-IT" sz="2400" i="1">
                <a:latin typeface="Georgia" pitchFamily="18" charset="0"/>
              </a:rPr>
              <a:t>una delle più estese tra quelle dei Paesi industrializzati</a:t>
            </a:r>
          </a:p>
        </p:txBody>
      </p:sp>
      <p:sp>
        <p:nvSpPr>
          <p:cNvPr id="16388" name="Rettangolo 4"/>
          <p:cNvSpPr>
            <a:spLocks noChangeArrowheads="1"/>
          </p:cNvSpPr>
          <p:nvPr/>
        </p:nvSpPr>
        <p:spPr bwMode="auto">
          <a:xfrm>
            <a:off x="1866900" y="2733675"/>
            <a:ext cx="863600" cy="1460500"/>
          </a:xfrm>
          <a:prstGeom prst="rect">
            <a:avLst/>
          </a:prstGeom>
          <a:noFill/>
          <a:ln w="9525">
            <a:noFill/>
            <a:miter lim="800000"/>
            <a:headEnd/>
            <a:tailEnd/>
          </a:ln>
        </p:spPr>
        <p:txBody>
          <a:bodyPr lIns="72000" tIns="0" bIns="0">
            <a:spAutoFit/>
          </a:bodyPr>
          <a:lstStyle/>
          <a:p>
            <a:pPr algn="r"/>
            <a:r>
              <a:rPr lang="it-IT" sz="2400" b="1" i="1">
                <a:latin typeface="Georgia" pitchFamily="18" charset="0"/>
              </a:rPr>
              <a:t>5</a:t>
            </a:r>
          </a:p>
          <a:p>
            <a:pPr algn="r"/>
            <a:r>
              <a:rPr lang="it-IT" sz="2400" b="1" i="1">
                <a:latin typeface="Georgia" pitchFamily="18" charset="0"/>
              </a:rPr>
              <a:t>223</a:t>
            </a:r>
          </a:p>
          <a:p>
            <a:pPr algn="r"/>
            <a:r>
              <a:rPr lang="it-IT" sz="2400" b="1" i="1">
                <a:latin typeface="Georgia" pitchFamily="18" charset="0"/>
              </a:rPr>
              <a:t>10</a:t>
            </a:r>
          </a:p>
          <a:p>
            <a:pPr algn="r"/>
            <a:r>
              <a:rPr lang="it-IT" sz="2400" b="1" i="1">
                <a:latin typeface="Georgia" pitchFamily="18" charset="0"/>
              </a:rPr>
              <a:t>92</a:t>
            </a:r>
          </a:p>
        </p:txBody>
      </p:sp>
      <p:sp>
        <p:nvSpPr>
          <p:cNvPr id="16389" name="Rettangolo 6"/>
          <p:cNvSpPr>
            <a:spLocks noChangeArrowheads="1"/>
          </p:cNvSpPr>
          <p:nvPr/>
        </p:nvSpPr>
        <p:spPr bwMode="auto">
          <a:xfrm>
            <a:off x="1023938" y="5184775"/>
            <a:ext cx="7096125" cy="822325"/>
          </a:xfrm>
          <a:prstGeom prst="rect">
            <a:avLst/>
          </a:prstGeom>
          <a:noFill/>
          <a:ln w="9525">
            <a:noFill/>
            <a:miter lim="800000"/>
            <a:headEnd/>
            <a:tailEnd/>
          </a:ln>
        </p:spPr>
        <p:txBody>
          <a:bodyPr>
            <a:spAutoFit/>
          </a:bodyPr>
          <a:lstStyle/>
          <a:p>
            <a:pPr algn="ctr"/>
            <a:r>
              <a:rPr lang="it-IT" sz="2400" b="1" i="1">
                <a:solidFill>
                  <a:srgbClr val="006699"/>
                </a:solidFill>
                <a:latin typeface="Georgia" pitchFamily="18" charset="0"/>
              </a:rPr>
              <a:t>Un’Amministrazione vicina ai</a:t>
            </a:r>
            <a:br>
              <a:rPr lang="it-IT" sz="2400" b="1" i="1">
                <a:solidFill>
                  <a:srgbClr val="006699"/>
                </a:solidFill>
                <a:latin typeface="Georgia" pitchFamily="18" charset="0"/>
              </a:rPr>
            </a:br>
            <a:r>
              <a:rPr lang="it-IT" sz="2400" b="1" i="1">
                <a:solidFill>
                  <a:srgbClr val="006699"/>
                </a:solidFill>
                <a:latin typeface="Georgia" pitchFamily="18" charset="0"/>
              </a:rPr>
              <a:t>cittadini italiani residenti all’estero</a:t>
            </a:r>
          </a:p>
        </p:txBody>
      </p:sp>
      <p:sp>
        <p:nvSpPr>
          <p:cNvPr id="16390" name="Rettangolo 9"/>
          <p:cNvSpPr>
            <a:spLocks noChangeArrowheads="1"/>
          </p:cNvSpPr>
          <p:nvPr/>
        </p:nvSpPr>
        <p:spPr bwMode="auto">
          <a:xfrm>
            <a:off x="2698750" y="2733675"/>
            <a:ext cx="4552950" cy="1476375"/>
          </a:xfrm>
          <a:prstGeom prst="rect">
            <a:avLst/>
          </a:prstGeom>
          <a:noFill/>
          <a:ln w="9525">
            <a:noFill/>
            <a:miter lim="800000"/>
            <a:headEnd/>
            <a:tailEnd/>
          </a:ln>
        </p:spPr>
        <p:txBody>
          <a:bodyPr lIns="72000" tIns="0" bIns="0">
            <a:spAutoFit/>
          </a:bodyPr>
          <a:lstStyle/>
          <a:p>
            <a:r>
              <a:rPr lang="it-IT" sz="2400" i="1">
                <a:latin typeface="Georgia" pitchFamily="18" charset="0"/>
              </a:rPr>
              <a:t>Continenti </a:t>
            </a:r>
          </a:p>
          <a:p>
            <a:r>
              <a:rPr lang="it-IT" sz="2400" i="1">
                <a:latin typeface="Georgia" pitchFamily="18" charset="0"/>
              </a:rPr>
              <a:t>Sedi tra Ambasciate e Consolati</a:t>
            </a:r>
          </a:p>
          <a:p>
            <a:r>
              <a:rPr lang="it-IT" sz="2400" i="1">
                <a:latin typeface="Georgia" pitchFamily="18" charset="0"/>
              </a:rPr>
              <a:t>Rappresentanze Permanenti</a:t>
            </a:r>
          </a:p>
          <a:p>
            <a:r>
              <a:rPr lang="it-IT" sz="2400" i="1">
                <a:latin typeface="Georgia" pitchFamily="18" charset="0"/>
              </a:rPr>
              <a:t>Istituti Italiani di Cultura</a:t>
            </a:r>
          </a:p>
        </p:txBody>
      </p:sp>
      <p:sp>
        <p:nvSpPr>
          <p:cNvPr id="9" name="Rettangolo 4"/>
          <p:cNvSpPr>
            <a:spLocks noChangeArrowheads="1"/>
          </p:cNvSpPr>
          <p:nvPr/>
        </p:nvSpPr>
        <p:spPr bwMode="auto">
          <a:xfrm>
            <a:off x="1866900" y="2733675"/>
            <a:ext cx="863600" cy="1477963"/>
          </a:xfrm>
          <a:prstGeom prst="rect">
            <a:avLst/>
          </a:prstGeom>
          <a:noFill/>
          <a:ln>
            <a:noFill/>
          </a:ln>
          <a:extLst/>
        </p:spPr>
        <p:txBody>
          <a:bodyPr lIns="72000" tIns="0" bIns="0">
            <a:spAutoFit/>
          </a:bodyPr>
          <a:lstStyle/>
          <a:p>
            <a:pPr algn="r">
              <a:defRPr/>
            </a:pPr>
            <a:endParaRPr lang="it-IT" sz="9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Georgia" pitchFamily="18" charset="0"/>
            </a:endParaRPr>
          </a:p>
        </p:txBody>
      </p:sp>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Il Ministero degli Affari Esteri</a:t>
            </a:r>
            <a:endParaRPr lang="it-IT" dirty="0"/>
          </a:p>
        </p:txBody>
      </p:sp>
      <p:pic>
        <p:nvPicPr>
          <p:cNvPr id="17410" name="Picture 3" descr="C:\Users\roberto.zamponi\Documents\Roberto\Foto Mae\20111220_EP1_7476_dettaglioA.jpg"/>
          <p:cNvPicPr>
            <a:picLocks noChangeAspect="1" noChangeArrowheads="1"/>
          </p:cNvPicPr>
          <p:nvPr/>
        </p:nvPicPr>
        <p:blipFill>
          <a:blip r:embed="rId2"/>
          <a:srcRect/>
          <a:stretch>
            <a:fillRect/>
          </a:stretch>
        </p:blipFill>
        <p:spPr bwMode="auto">
          <a:xfrm>
            <a:off x="1795463" y="2381250"/>
            <a:ext cx="5553075" cy="3694113"/>
          </a:xfrm>
          <a:prstGeom prst="rect">
            <a:avLst/>
          </a:prstGeom>
          <a:noFill/>
          <a:ln w="9525">
            <a:noFill/>
            <a:miter lim="800000"/>
            <a:headEnd/>
            <a:tailEnd/>
          </a:ln>
        </p:spPr>
      </p:pic>
      <p:sp>
        <p:nvSpPr>
          <p:cNvPr id="17411" name="Rettangolo 3"/>
          <p:cNvSpPr>
            <a:spLocks noChangeArrowheads="1"/>
          </p:cNvSpPr>
          <p:nvPr/>
        </p:nvSpPr>
        <p:spPr bwMode="auto">
          <a:xfrm>
            <a:off x="209550" y="1187450"/>
            <a:ext cx="8724900" cy="946150"/>
          </a:xfrm>
          <a:prstGeom prst="rect">
            <a:avLst/>
          </a:prstGeom>
          <a:noFill/>
          <a:ln w="9525">
            <a:noFill/>
            <a:miter lim="800000"/>
            <a:headEnd/>
            <a:tailEnd/>
          </a:ln>
        </p:spPr>
        <p:txBody>
          <a:bodyPr>
            <a:spAutoFit/>
          </a:bodyPr>
          <a:lstStyle/>
          <a:p>
            <a:pPr algn="ctr"/>
            <a:r>
              <a:rPr lang="it-IT" sz="2800" b="1" i="1">
                <a:latin typeface="Georgia" pitchFamily="18" charset="0"/>
              </a:rPr>
              <a:t>Un’Amministrazione al servizio dei cittadini</a:t>
            </a:r>
          </a:p>
          <a:p>
            <a:pPr algn="ctr"/>
            <a:r>
              <a:rPr lang="it-IT" sz="2800" b="1" i="1">
                <a:latin typeface="Georgia" pitchFamily="18" charset="0"/>
              </a:rPr>
              <a:t>anche nei casi di emergenza</a:t>
            </a:r>
          </a:p>
        </p:txBody>
      </p:sp>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r>
              <a:rPr lang="it-IT" sz="4000" smtClean="0"/>
              <a:t>Il consolato digitale</a:t>
            </a:r>
          </a:p>
        </p:txBody>
      </p:sp>
      <p:sp>
        <p:nvSpPr>
          <p:cNvPr id="10" name="Nuvola 9"/>
          <p:cNvSpPr/>
          <p:nvPr/>
        </p:nvSpPr>
        <p:spPr>
          <a:xfrm rot="10800000" flipH="1" flipV="1">
            <a:off x="1611313" y="2824163"/>
            <a:ext cx="2390775" cy="1485900"/>
          </a:xfrm>
          <a:prstGeom prst="cloud">
            <a:avLst/>
          </a:prstGeom>
          <a:solidFill>
            <a:schemeClr val="accent1">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sz="2800" dirty="0">
                <a:solidFill>
                  <a:schemeClr val="tx2">
                    <a:lumMod val="75000"/>
                  </a:schemeClr>
                </a:solidFill>
              </a:rPr>
              <a:t>S-RIPA</a:t>
            </a:r>
            <a:br>
              <a:rPr lang="it-IT" sz="2800" dirty="0">
                <a:solidFill>
                  <a:schemeClr val="tx2">
                    <a:lumMod val="75000"/>
                  </a:schemeClr>
                </a:solidFill>
              </a:rPr>
            </a:br>
            <a:r>
              <a:rPr lang="it-IT" sz="1400" dirty="0">
                <a:solidFill>
                  <a:schemeClr val="tx2">
                    <a:lumMod val="75000"/>
                  </a:schemeClr>
                </a:solidFill>
              </a:rPr>
              <a:t>Rete Internazionale Pubblica Amministrazione</a:t>
            </a:r>
            <a:endParaRPr lang="it-IT" sz="2800" dirty="0">
              <a:solidFill>
                <a:schemeClr val="tx2">
                  <a:lumMod val="75000"/>
                </a:schemeClr>
              </a:solidFill>
            </a:endParaRPr>
          </a:p>
        </p:txBody>
      </p:sp>
      <p:sp>
        <p:nvSpPr>
          <p:cNvPr id="32" name="Nuvola 31"/>
          <p:cNvSpPr/>
          <p:nvPr/>
        </p:nvSpPr>
        <p:spPr>
          <a:xfrm rot="10800000" flipH="1" flipV="1">
            <a:off x="5168900" y="2824163"/>
            <a:ext cx="2390775" cy="1485900"/>
          </a:xfrm>
          <a:prstGeom prst="cloud">
            <a:avLst/>
          </a:prstGeom>
          <a:solidFill>
            <a:schemeClr val="accent1">
              <a:lumMod val="20000"/>
              <a:lumOff val="80000"/>
              <a:alpha val="61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sz="2800" dirty="0">
                <a:solidFill>
                  <a:schemeClr val="tx2">
                    <a:lumMod val="75000"/>
                  </a:schemeClr>
                </a:solidFill>
              </a:rPr>
              <a:t>SPC</a:t>
            </a:r>
            <a:br>
              <a:rPr lang="it-IT" sz="2800" dirty="0">
                <a:solidFill>
                  <a:schemeClr val="tx2">
                    <a:lumMod val="75000"/>
                  </a:schemeClr>
                </a:solidFill>
              </a:rPr>
            </a:br>
            <a:r>
              <a:rPr lang="it-IT" sz="1600" dirty="0">
                <a:solidFill>
                  <a:schemeClr val="tx2">
                    <a:lumMod val="75000"/>
                  </a:schemeClr>
                </a:solidFill>
              </a:rPr>
              <a:t>Sistema Pubblico </a:t>
            </a:r>
          </a:p>
          <a:p>
            <a:pPr algn="ctr">
              <a:defRPr/>
            </a:pPr>
            <a:r>
              <a:rPr lang="it-IT" sz="1600" dirty="0">
                <a:solidFill>
                  <a:schemeClr val="tx2">
                    <a:lumMod val="75000"/>
                  </a:schemeClr>
                </a:solidFill>
              </a:rPr>
              <a:t>di Connettività</a:t>
            </a:r>
          </a:p>
        </p:txBody>
      </p:sp>
      <p:grpSp>
        <p:nvGrpSpPr>
          <p:cNvPr id="18436" name="Gruppo 17"/>
          <p:cNvGrpSpPr>
            <a:grpSpLocks/>
          </p:cNvGrpSpPr>
          <p:nvPr/>
        </p:nvGrpSpPr>
        <p:grpSpPr bwMode="auto">
          <a:xfrm>
            <a:off x="3862388" y="2882900"/>
            <a:ext cx="1446212" cy="1368425"/>
            <a:chOff x="3820884" y="2918165"/>
            <a:chExt cx="1447200" cy="1369559"/>
          </a:xfrm>
        </p:grpSpPr>
        <p:sp>
          <p:nvSpPr>
            <p:cNvPr id="7" name="Rettangolo 6"/>
            <p:cNvSpPr/>
            <p:nvPr/>
          </p:nvSpPr>
          <p:spPr>
            <a:xfrm>
              <a:off x="3820884" y="3765004"/>
              <a:ext cx="1447200" cy="52272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Ministero</a:t>
              </a:r>
              <a:br>
                <a:rPr lang="it-IT" sz="1400" dirty="0">
                  <a:solidFill>
                    <a:schemeClr val="tx2">
                      <a:lumMod val="75000"/>
                    </a:schemeClr>
                  </a:solidFill>
                </a:rPr>
              </a:br>
              <a:r>
                <a:rPr lang="it-IT" sz="1400" dirty="0">
                  <a:solidFill>
                    <a:schemeClr val="tx2">
                      <a:lumMod val="75000"/>
                    </a:schemeClr>
                  </a:solidFill>
                </a:rPr>
                <a:t>Uffici Centrali</a:t>
              </a:r>
            </a:p>
          </p:txBody>
        </p:sp>
        <p:pic>
          <p:nvPicPr>
            <p:cNvPr id="32770" name="Picture 2" descr="C:\Users\roberto.zamponi\Documents\LIMES\immagini\IMG_0337_small.jpg"/>
            <p:cNvPicPr>
              <a:picLocks noChangeAspect="1" noChangeArrowheads="1"/>
            </p:cNvPicPr>
            <p:nvPr/>
          </p:nvPicPr>
          <p:blipFill>
            <a:blip r:embed="rId2"/>
            <a:srcRect/>
            <a:stretch>
              <a:fillRect/>
            </a:stretch>
          </p:blipFill>
          <p:spPr bwMode="auto">
            <a:xfrm>
              <a:off x="3820884" y="2918165"/>
              <a:ext cx="1445612" cy="846839"/>
            </a:xfrm>
            <a:prstGeom prst="rect">
              <a:avLst/>
            </a:prstGeom>
            <a:noFill/>
            <a:ln w="12700">
              <a:solidFill>
                <a:schemeClr val="accent1">
                  <a:shade val="50000"/>
                </a:schemeClr>
              </a:solidFill>
            </a:ln>
            <a:extLst/>
          </p:spPr>
        </p:pic>
      </p:grpSp>
      <p:grpSp>
        <p:nvGrpSpPr>
          <p:cNvPr id="18437" name="Gruppo 16"/>
          <p:cNvGrpSpPr>
            <a:grpSpLocks/>
          </p:cNvGrpSpPr>
          <p:nvPr/>
        </p:nvGrpSpPr>
        <p:grpSpPr bwMode="auto">
          <a:xfrm>
            <a:off x="7419975" y="2882900"/>
            <a:ext cx="1485900" cy="1368425"/>
            <a:chOff x="7420035" y="2918663"/>
            <a:chExt cx="1486024" cy="1369061"/>
          </a:xfrm>
        </p:grpSpPr>
        <p:sp>
          <p:nvSpPr>
            <p:cNvPr id="8" name="Rettangolo 7"/>
            <p:cNvSpPr/>
            <p:nvPr/>
          </p:nvSpPr>
          <p:spPr>
            <a:xfrm>
              <a:off x="7431149" y="3765194"/>
              <a:ext cx="1425694" cy="52253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Altre Amministrazioni</a:t>
              </a:r>
            </a:p>
          </p:txBody>
        </p:sp>
        <p:grpSp>
          <p:nvGrpSpPr>
            <p:cNvPr id="18447" name="Gruppo 15"/>
            <p:cNvGrpSpPr>
              <a:grpSpLocks/>
            </p:cNvGrpSpPr>
            <p:nvPr/>
          </p:nvGrpSpPr>
          <p:grpSpPr bwMode="auto">
            <a:xfrm>
              <a:off x="7457412" y="2918663"/>
              <a:ext cx="1448647" cy="884873"/>
              <a:chOff x="7027698" y="2880563"/>
              <a:chExt cx="1448647" cy="884873"/>
            </a:xfrm>
          </p:grpSpPr>
          <p:pic>
            <p:nvPicPr>
              <p:cNvPr id="18449" name="Picture 4" descr="C:\Users\roberto.zamponi\Documents\LIMES\immagini\Image58.gif"/>
              <p:cNvPicPr>
                <a:picLocks noChangeAspect="1" noChangeArrowheads="1"/>
              </p:cNvPicPr>
              <p:nvPr/>
            </p:nvPicPr>
            <p:blipFill>
              <a:blip r:embed="rId3"/>
              <a:srcRect/>
              <a:stretch>
                <a:fillRect/>
              </a:stretch>
            </p:blipFill>
            <p:spPr bwMode="auto">
              <a:xfrm>
                <a:off x="7027698" y="2951638"/>
                <a:ext cx="713133" cy="742722"/>
              </a:xfrm>
              <a:prstGeom prst="rect">
                <a:avLst/>
              </a:prstGeom>
              <a:noFill/>
              <a:ln w="12700">
                <a:noFill/>
                <a:miter lim="800000"/>
                <a:headEnd/>
                <a:tailEnd/>
              </a:ln>
            </p:spPr>
          </p:pic>
          <p:pic>
            <p:nvPicPr>
              <p:cNvPr id="18450" name="Picture 5" descr="C:\Users\roberto.zamponi\Documents\LIMES\immagini\italia.gif"/>
              <p:cNvPicPr>
                <a:picLocks noChangeAspect="1" noChangeArrowheads="1"/>
              </p:cNvPicPr>
              <p:nvPr/>
            </p:nvPicPr>
            <p:blipFill>
              <a:blip r:embed="rId4"/>
              <a:srcRect/>
              <a:stretch>
                <a:fillRect/>
              </a:stretch>
            </p:blipFill>
            <p:spPr bwMode="auto">
              <a:xfrm>
                <a:off x="7688851" y="2880563"/>
                <a:ext cx="787494" cy="884873"/>
              </a:xfrm>
              <a:prstGeom prst="rect">
                <a:avLst/>
              </a:prstGeom>
              <a:noFill/>
              <a:ln w="9525">
                <a:noFill/>
                <a:miter lim="800000"/>
                <a:headEnd/>
                <a:tailEnd/>
              </a:ln>
            </p:spPr>
          </p:pic>
        </p:grpSp>
        <p:sp>
          <p:nvSpPr>
            <p:cNvPr id="21" name="Rettangolo 20"/>
            <p:cNvSpPr/>
            <p:nvPr/>
          </p:nvSpPr>
          <p:spPr>
            <a:xfrm>
              <a:off x="7420035" y="2918663"/>
              <a:ext cx="1447921" cy="84653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endParaRPr lang="it-IT" sz="1400" dirty="0">
                <a:solidFill>
                  <a:schemeClr val="tx2">
                    <a:lumMod val="75000"/>
                  </a:schemeClr>
                </a:solidFill>
              </a:endParaRPr>
            </a:p>
          </p:txBody>
        </p:sp>
      </p:grpSp>
      <p:grpSp>
        <p:nvGrpSpPr>
          <p:cNvPr id="18438" name="Gruppo 18"/>
          <p:cNvGrpSpPr>
            <a:grpSpLocks/>
          </p:cNvGrpSpPr>
          <p:nvPr/>
        </p:nvGrpSpPr>
        <p:grpSpPr bwMode="auto">
          <a:xfrm>
            <a:off x="303213" y="2927350"/>
            <a:ext cx="1447800" cy="1279525"/>
            <a:chOff x="303584" y="3008901"/>
            <a:chExt cx="1447200" cy="1278823"/>
          </a:xfrm>
        </p:grpSpPr>
        <p:sp>
          <p:nvSpPr>
            <p:cNvPr id="9" name="Rettangolo 8"/>
            <p:cNvSpPr/>
            <p:nvPr/>
          </p:nvSpPr>
          <p:spPr>
            <a:xfrm>
              <a:off x="303584" y="3765724"/>
              <a:ext cx="1447200" cy="52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it-IT" sz="1400" dirty="0">
                  <a:solidFill>
                    <a:schemeClr val="tx2">
                      <a:lumMod val="75000"/>
                    </a:schemeClr>
                  </a:solidFill>
                </a:rPr>
                <a:t>Ministero</a:t>
              </a:r>
              <a:br>
                <a:rPr lang="it-IT" sz="1400" dirty="0">
                  <a:solidFill>
                    <a:schemeClr val="tx2">
                      <a:lumMod val="75000"/>
                    </a:schemeClr>
                  </a:solidFill>
                </a:rPr>
              </a:br>
              <a:r>
                <a:rPr lang="it-IT" sz="1400" dirty="0">
                  <a:solidFill>
                    <a:schemeClr val="tx2">
                      <a:lumMod val="75000"/>
                    </a:schemeClr>
                  </a:solidFill>
                </a:rPr>
                <a:t>Sedi Estere</a:t>
              </a:r>
            </a:p>
          </p:txBody>
        </p:sp>
        <p:pic>
          <p:nvPicPr>
            <p:cNvPr id="32771" name="Picture 3" descr="C:\Users\roberto.zamponi\Documents\LIMES\immagini\world-map-clip-art-9.jpg"/>
            <p:cNvPicPr>
              <a:picLocks noChangeAspect="1" noChangeArrowheads="1"/>
            </p:cNvPicPr>
            <p:nvPr/>
          </p:nvPicPr>
          <p:blipFill>
            <a:blip r:embed="rId5"/>
            <a:srcRect/>
            <a:stretch>
              <a:fillRect/>
            </a:stretch>
          </p:blipFill>
          <p:spPr bwMode="auto">
            <a:xfrm>
              <a:off x="303584" y="3008901"/>
              <a:ext cx="1447200" cy="775862"/>
            </a:xfrm>
            <a:prstGeom prst="rect">
              <a:avLst/>
            </a:prstGeom>
            <a:noFill/>
            <a:ln w="12700">
              <a:solidFill>
                <a:schemeClr val="accent1">
                  <a:shade val="50000"/>
                </a:schemeClr>
              </a:solidFill>
            </a:ln>
            <a:extLst/>
          </p:spPr>
        </p:pic>
        <p:pic>
          <p:nvPicPr>
            <p:cNvPr id="18445" name="Picture 8" descr="C:\Users\roberto.zamponi\Documents\LIMES\immagini\bandiera-italiana1.png"/>
            <p:cNvPicPr>
              <a:picLocks noChangeAspect="1" noChangeArrowheads="1"/>
            </p:cNvPicPr>
            <p:nvPr/>
          </p:nvPicPr>
          <p:blipFill>
            <a:blip r:embed="rId6"/>
            <a:srcRect/>
            <a:stretch>
              <a:fillRect/>
            </a:stretch>
          </p:blipFill>
          <p:spPr bwMode="auto">
            <a:xfrm>
              <a:off x="323989" y="3454894"/>
              <a:ext cx="348642" cy="348642"/>
            </a:xfrm>
            <a:prstGeom prst="rect">
              <a:avLst/>
            </a:prstGeom>
            <a:noFill/>
            <a:ln w="9525">
              <a:noFill/>
              <a:miter lim="800000"/>
              <a:headEnd/>
              <a:tailEnd/>
            </a:ln>
          </p:spPr>
        </p:pic>
      </p:grpSp>
      <p:sp>
        <p:nvSpPr>
          <p:cNvPr id="18439" name="Segnaposto contenuto 2"/>
          <p:cNvSpPr>
            <a:spLocks noGrp="1"/>
          </p:cNvSpPr>
          <p:nvPr>
            <p:ph idx="1"/>
          </p:nvPr>
        </p:nvSpPr>
        <p:spPr>
          <a:xfrm>
            <a:off x="457200" y="1057275"/>
            <a:ext cx="8229600" cy="1766888"/>
          </a:xfrm>
        </p:spPr>
        <p:txBody>
          <a:bodyPr/>
          <a:lstStyle/>
          <a:p>
            <a:pPr marL="0" indent="0" algn="ctr">
              <a:buFontTx/>
              <a:buNone/>
            </a:pPr>
            <a:r>
              <a:rPr lang="it-IT" sz="2800" smtClean="0"/>
              <a:t>Le Pubbliche Amministrazioni comunicano tra loro attraverso le reti di connettività pubbliche </a:t>
            </a:r>
          </a:p>
          <a:p>
            <a:pPr marL="0" indent="0" algn="ctr">
              <a:buFontTx/>
              <a:buNone/>
            </a:pPr>
            <a:r>
              <a:rPr lang="it-IT" sz="2800" smtClean="0"/>
              <a:t>S-RIPA e SPC</a:t>
            </a:r>
          </a:p>
        </p:txBody>
      </p:sp>
      <p:sp>
        <p:nvSpPr>
          <p:cNvPr id="18440" name="Segnaposto contenuto 2"/>
          <p:cNvSpPr txBox="1">
            <a:spLocks/>
          </p:cNvSpPr>
          <p:nvPr/>
        </p:nvSpPr>
        <p:spPr bwMode="auto">
          <a:xfrm>
            <a:off x="457200" y="4473575"/>
            <a:ext cx="8229600" cy="654050"/>
          </a:xfrm>
          <a:prstGeom prst="rect">
            <a:avLst/>
          </a:prstGeom>
          <a:noFill/>
          <a:ln w="9525">
            <a:noFill/>
            <a:miter lim="800000"/>
            <a:headEnd/>
            <a:tailEnd/>
          </a:ln>
        </p:spPr>
        <p:txBody>
          <a:bodyPr/>
          <a:lstStyle/>
          <a:p>
            <a:pPr algn="ctr" eaLnBrk="0" hangingPunct="0">
              <a:spcBef>
                <a:spcPct val="20000"/>
              </a:spcBef>
            </a:pPr>
            <a:r>
              <a:rPr lang="it-IT" sz="2800" b="1" i="1">
                <a:latin typeface="Georgia" pitchFamily="18" charset="0"/>
              </a:rPr>
              <a:t>SIFC</a:t>
            </a:r>
            <a:r>
              <a:rPr lang="it-IT" sz="2800" i="1">
                <a:latin typeface="Georgia" pitchFamily="18" charset="0"/>
              </a:rPr>
              <a:t>: </a:t>
            </a:r>
            <a:r>
              <a:rPr lang="it-IT" sz="2800" b="1" i="1">
                <a:latin typeface="Georgia" pitchFamily="18" charset="0"/>
              </a:rPr>
              <a:t>S</a:t>
            </a:r>
            <a:r>
              <a:rPr lang="it-IT" sz="2800" i="1">
                <a:latin typeface="Georgia" pitchFamily="18" charset="0"/>
              </a:rPr>
              <a:t>istema </a:t>
            </a:r>
            <a:r>
              <a:rPr lang="it-IT" sz="2800" b="1" i="1">
                <a:latin typeface="Georgia" pitchFamily="18" charset="0"/>
              </a:rPr>
              <a:t>I</a:t>
            </a:r>
            <a:r>
              <a:rPr lang="it-IT" sz="2800" i="1">
                <a:latin typeface="Georgia" pitchFamily="18" charset="0"/>
              </a:rPr>
              <a:t>ntegrato </a:t>
            </a:r>
            <a:r>
              <a:rPr lang="it-IT" sz="2800" b="1" i="1">
                <a:latin typeface="Georgia" pitchFamily="18" charset="0"/>
              </a:rPr>
              <a:t>F</a:t>
            </a:r>
            <a:r>
              <a:rPr lang="it-IT" sz="2800" i="1">
                <a:latin typeface="Georgia" pitchFamily="18" charset="0"/>
              </a:rPr>
              <a:t>unzioni </a:t>
            </a:r>
            <a:r>
              <a:rPr lang="it-IT" sz="2800" b="1" i="1">
                <a:latin typeface="Georgia" pitchFamily="18" charset="0"/>
              </a:rPr>
              <a:t>C</a:t>
            </a:r>
            <a:r>
              <a:rPr lang="it-IT" sz="2800" i="1">
                <a:latin typeface="Georgia" pitchFamily="18" charset="0"/>
              </a:rPr>
              <a:t>onsolari</a:t>
            </a:r>
          </a:p>
        </p:txBody>
      </p:sp>
      <p:sp>
        <p:nvSpPr>
          <p:cNvPr id="18441" name="Segnaposto contenuto 2"/>
          <p:cNvSpPr txBox="1">
            <a:spLocks/>
          </p:cNvSpPr>
          <p:nvPr/>
        </p:nvSpPr>
        <p:spPr bwMode="auto">
          <a:xfrm>
            <a:off x="457200" y="5322888"/>
            <a:ext cx="8229600" cy="1349375"/>
          </a:xfrm>
          <a:prstGeom prst="rect">
            <a:avLst/>
          </a:prstGeom>
          <a:noFill/>
          <a:ln w="9525">
            <a:noFill/>
            <a:miter lim="800000"/>
            <a:headEnd/>
            <a:tailEnd/>
          </a:ln>
        </p:spPr>
        <p:txBody>
          <a:bodyPr/>
          <a:lstStyle/>
          <a:p>
            <a:pPr algn="ctr" eaLnBrk="0" hangingPunct="0">
              <a:spcBef>
                <a:spcPct val="20000"/>
              </a:spcBef>
            </a:pPr>
            <a:r>
              <a:rPr lang="it-IT" sz="2000" i="1">
                <a:latin typeface="Georgia" pitchFamily="18" charset="0"/>
              </a:rPr>
              <a:t>Piattaforma che integra la gestione dei servizi ai Cittadini all’estero</a:t>
            </a:r>
          </a:p>
          <a:p>
            <a:pPr algn="ctr" eaLnBrk="0" hangingPunct="0">
              <a:spcBef>
                <a:spcPct val="20000"/>
              </a:spcBef>
            </a:pPr>
            <a:endParaRPr lang="it-IT" sz="1000" i="1">
              <a:latin typeface="Georgia" pitchFamily="18" charset="0"/>
            </a:endParaRPr>
          </a:p>
          <a:p>
            <a:pPr algn="ctr" eaLnBrk="0" hangingPunct="0">
              <a:spcBef>
                <a:spcPct val="20000"/>
              </a:spcBef>
            </a:pPr>
            <a:r>
              <a:rPr lang="it-IT" sz="2000" i="1">
                <a:latin typeface="Georgia" pitchFamily="18" charset="0"/>
              </a:rPr>
              <a:t>Sistema abilitante per la cooperazione tra PA per aumentare l’efficacia dell’azione pubblica all’estero e dall’estero</a:t>
            </a:r>
          </a:p>
        </p:txBody>
      </p:sp>
      <p:sp>
        <p:nvSpPr>
          <p:cNvPr id="22" name="Triangolo isoscele 21"/>
          <p:cNvSpPr/>
          <p:nvPr/>
        </p:nvSpPr>
        <p:spPr>
          <a:xfrm flipV="1">
            <a:off x="3956050" y="5106988"/>
            <a:ext cx="1231900" cy="1508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idx="4294967295"/>
          </p:nvPr>
        </p:nvSpPr>
        <p:spPr>
          <a:xfrm>
            <a:off x="515938" y="869950"/>
            <a:ext cx="8229600" cy="1143000"/>
          </a:xfrm>
        </p:spPr>
        <p:txBody>
          <a:bodyPr anchor="b">
            <a:noAutofit/>
          </a:bodyPr>
          <a:lstStyle/>
          <a:p>
            <a:pPr eaLnBrk="1" hangingPunct="1">
              <a:defRPr/>
            </a:pPr>
            <a:r>
              <a:rPr lang="it-IT" sz="2400" dirty="0" smtClean="0">
                <a:effectLst>
                  <a:outerShdw blurRad="38100" dist="38100" dir="2700000" algn="tl">
                    <a:srgbClr val="C0C0C0"/>
                  </a:outerShdw>
                </a:effectLst>
              </a:rPr>
              <a:t>Sul versante dei servizi ai cittadini agisce invece SECOLI, il portale dei servizi consolari online</a:t>
            </a:r>
          </a:p>
        </p:txBody>
      </p:sp>
      <p:sp>
        <p:nvSpPr>
          <p:cNvPr id="7" name="Freccia a destra 6"/>
          <p:cNvSpPr/>
          <p:nvPr/>
        </p:nvSpPr>
        <p:spPr>
          <a:xfrm>
            <a:off x="1046163" y="3081338"/>
            <a:ext cx="9366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CasellaDiTesto 7"/>
          <p:cNvSpPr txBox="1">
            <a:spLocks noChangeArrowheads="1"/>
          </p:cNvSpPr>
          <p:nvPr/>
        </p:nvSpPr>
        <p:spPr bwMode="auto">
          <a:xfrm>
            <a:off x="7380288" y="3290888"/>
            <a:ext cx="1368425" cy="368300"/>
          </a:xfrm>
          <a:prstGeom prst="rect">
            <a:avLst/>
          </a:prstGeom>
          <a:noFill/>
          <a:ln w="9525">
            <a:noFill/>
            <a:miter lim="800000"/>
            <a:headEnd/>
            <a:tailEnd/>
          </a:ln>
        </p:spPr>
        <p:txBody>
          <a:bodyPr>
            <a:spAutoFit/>
          </a:bodyPr>
          <a:lstStyle/>
          <a:p>
            <a:r>
              <a:rPr lang="it-IT">
                <a:latin typeface="Calibri" pitchFamily="34" charset="0"/>
                <a:cs typeface="Arial" charset="0"/>
              </a:rPr>
              <a:t>Accesso</a:t>
            </a:r>
          </a:p>
        </p:txBody>
      </p:sp>
      <p:sp>
        <p:nvSpPr>
          <p:cNvPr id="9" name="Freccia a destra 8"/>
          <p:cNvSpPr/>
          <p:nvPr/>
        </p:nvSpPr>
        <p:spPr>
          <a:xfrm>
            <a:off x="1008063" y="4046538"/>
            <a:ext cx="9366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a:spLocks noChangeArrowheads="1"/>
          </p:cNvSpPr>
          <p:nvPr/>
        </p:nvSpPr>
        <p:spPr bwMode="auto">
          <a:xfrm>
            <a:off x="576263" y="4565650"/>
            <a:ext cx="1368425" cy="336550"/>
          </a:xfrm>
          <a:prstGeom prst="rect">
            <a:avLst/>
          </a:prstGeom>
          <a:noFill/>
          <a:ln w="9525">
            <a:noFill/>
            <a:miter lim="800000"/>
            <a:headEnd/>
            <a:tailEnd/>
          </a:ln>
        </p:spPr>
        <p:txBody>
          <a:bodyPr>
            <a:spAutoFit/>
          </a:bodyPr>
          <a:lstStyle/>
          <a:p>
            <a:r>
              <a:rPr lang="it-IT">
                <a:latin typeface="Calibri" pitchFamily="34" charset="0"/>
                <a:cs typeface="Arial" charset="0"/>
              </a:rPr>
              <a:t>Informazioni</a:t>
            </a:r>
          </a:p>
        </p:txBody>
      </p:sp>
      <p:sp>
        <p:nvSpPr>
          <p:cNvPr id="11" name="Freccia a destra 10"/>
          <p:cNvSpPr/>
          <p:nvPr/>
        </p:nvSpPr>
        <p:spPr>
          <a:xfrm rot="10800000">
            <a:off x="7235825" y="3911600"/>
            <a:ext cx="9366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CasellaDiTesto 11"/>
          <p:cNvSpPr txBox="1">
            <a:spLocks noChangeArrowheads="1"/>
          </p:cNvSpPr>
          <p:nvPr/>
        </p:nvSpPr>
        <p:spPr bwMode="auto">
          <a:xfrm>
            <a:off x="788988" y="2473325"/>
            <a:ext cx="1368425" cy="369888"/>
          </a:xfrm>
          <a:prstGeom prst="rect">
            <a:avLst/>
          </a:prstGeom>
          <a:noFill/>
          <a:ln w="9525">
            <a:noFill/>
            <a:miter lim="800000"/>
            <a:headEnd/>
            <a:tailEnd/>
          </a:ln>
        </p:spPr>
        <p:txBody>
          <a:bodyPr>
            <a:spAutoFit/>
          </a:bodyPr>
          <a:lstStyle/>
          <a:p>
            <a:r>
              <a:rPr lang="it-IT">
                <a:latin typeface="Calibri" pitchFamily="34" charset="0"/>
                <a:cs typeface="Arial" charset="0"/>
              </a:rPr>
              <a:t>Categorie</a:t>
            </a:r>
          </a:p>
        </p:txBody>
      </p:sp>
      <p:pic>
        <p:nvPicPr>
          <p:cNvPr id="19464" name="Picture 10" descr="C:\Users\daniele.leandri\Desktop\missione monaco screenshots\001 - home.jpg"/>
          <p:cNvPicPr>
            <a:picLocks noChangeAspect="1" noChangeArrowheads="1"/>
          </p:cNvPicPr>
          <p:nvPr/>
        </p:nvPicPr>
        <p:blipFill>
          <a:blip r:embed="rId2"/>
          <a:srcRect/>
          <a:stretch>
            <a:fillRect/>
          </a:stretch>
        </p:blipFill>
        <p:spPr bwMode="auto">
          <a:xfrm>
            <a:off x="2027238" y="2106613"/>
            <a:ext cx="5208587" cy="4202112"/>
          </a:xfrm>
          <a:prstGeom prst="rect">
            <a:avLst/>
          </a:prstGeom>
          <a:noFill/>
          <a:ln w="9525">
            <a:noFill/>
            <a:miter lim="800000"/>
            <a:headEnd/>
            <a:tailEnd/>
          </a:ln>
        </p:spPr>
      </p:pic>
      <p:sp>
        <p:nvSpPr>
          <p:cNvPr id="19465" name="Titolo 1"/>
          <p:cNvSpPr>
            <a:spLocks noGrp="1"/>
          </p:cNvSpPr>
          <p:nvPr>
            <p:ph type="title"/>
          </p:nvPr>
        </p:nvSpPr>
        <p:spPr/>
        <p:txBody>
          <a:bodyPr/>
          <a:lstStyle/>
          <a:p>
            <a:r>
              <a:rPr lang="it-IT" sz="4000" smtClean="0"/>
              <a:t>SECOLI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Ministero degli Affari Esteri</a:t>
            </a:r>
            <a:endParaRPr lang="it-IT" dirty="0"/>
          </a:p>
        </p:txBody>
      </p:sp>
      <p:sp>
        <p:nvSpPr>
          <p:cNvPr id="4" name="CasellaDiTesto 3"/>
          <p:cNvSpPr txBox="1"/>
          <p:nvPr/>
        </p:nvSpPr>
        <p:spPr>
          <a:xfrm>
            <a:off x="1011238" y="5880100"/>
            <a:ext cx="1211262" cy="369888"/>
          </a:xfrm>
          <a:prstGeom prst="rect">
            <a:avLst/>
          </a:prstGeom>
          <a:noFill/>
        </p:spPr>
        <p:txBody>
          <a:bodyPr wrap="none">
            <a:spAutoFit/>
          </a:bodyPr>
          <a:lstStyle/>
          <a:p>
            <a:pPr fontAlgn="auto">
              <a:spcBef>
                <a:spcPts val="0"/>
              </a:spcBef>
              <a:spcAft>
                <a:spcPts val="0"/>
              </a:spcAft>
              <a:defRPr/>
            </a:pPr>
            <a:r>
              <a:rPr lang="it-IT" dirty="0">
                <a:solidFill>
                  <a:schemeClr val="accent2">
                    <a:lumMod val="75000"/>
                  </a:schemeClr>
                </a:solidFill>
                <a:latin typeface="+mn-lt"/>
              </a:rPr>
              <a:t>Farnesina</a:t>
            </a:r>
          </a:p>
        </p:txBody>
      </p:sp>
      <p:sp>
        <p:nvSpPr>
          <p:cNvPr id="5" name="CasellaDiTesto 4"/>
          <p:cNvSpPr txBox="1"/>
          <p:nvPr/>
        </p:nvSpPr>
        <p:spPr>
          <a:xfrm>
            <a:off x="6591300" y="3265488"/>
            <a:ext cx="1822450" cy="641350"/>
          </a:xfrm>
          <a:prstGeom prst="rect">
            <a:avLst/>
          </a:prstGeom>
          <a:noFill/>
        </p:spPr>
        <p:txBody>
          <a:bodyPr wrap="none">
            <a:spAutoFit/>
          </a:bodyPr>
          <a:lstStyle/>
          <a:p>
            <a:pPr algn="ctr" fontAlgn="auto">
              <a:spcBef>
                <a:spcPts val="0"/>
              </a:spcBef>
              <a:spcAft>
                <a:spcPts val="0"/>
              </a:spcAft>
              <a:defRPr/>
            </a:pPr>
            <a:r>
              <a:rPr lang="it-IT" dirty="0">
                <a:solidFill>
                  <a:schemeClr val="accent2">
                    <a:lumMod val="75000"/>
                  </a:schemeClr>
                </a:solidFill>
                <a:latin typeface="+mn-lt"/>
              </a:rPr>
              <a:t>92</a:t>
            </a:r>
          </a:p>
          <a:p>
            <a:pPr algn="ctr" fontAlgn="auto">
              <a:spcBef>
                <a:spcPts val="0"/>
              </a:spcBef>
              <a:spcAft>
                <a:spcPts val="0"/>
              </a:spcAft>
              <a:defRPr/>
            </a:pPr>
            <a:r>
              <a:rPr lang="it-IT" dirty="0">
                <a:solidFill>
                  <a:schemeClr val="accent2">
                    <a:lumMod val="75000"/>
                  </a:schemeClr>
                </a:solidFill>
                <a:latin typeface="+mn-lt"/>
              </a:rPr>
              <a:t>Istituti di Cultura</a:t>
            </a:r>
          </a:p>
        </p:txBody>
      </p:sp>
      <p:sp>
        <p:nvSpPr>
          <p:cNvPr id="6" name="CasellaDiTesto 5"/>
          <p:cNvSpPr txBox="1"/>
          <p:nvPr/>
        </p:nvSpPr>
        <p:spPr>
          <a:xfrm>
            <a:off x="6010275" y="1908175"/>
            <a:ext cx="1731963" cy="646113"/>
          </a:xfrm>
          <a:prstGeom prst="rect">
            <a:avLst/>
          </a:prstGeom>
          <a:noFill/>
        </p:spPr>
        <p:txBody>
          <a:bodyPr wrap="none">
            <a:spAutoFit/>
          </a:bodyPr>
          <a:lstStyle/>
          <a:p>
            <a:pPr algn="ctr" fontAlgn="auto">
              <a:spcBef>
                <a:spcPts val="0"/>
              </a:spcBef>
              <a:spcAft>
                <a:spcPts val="0"/>
              </a:spcAft>
              <a:defRPr/>
            </a:pPr>
            <a:r>
              <a:rPr lang="it-IT" dirty="0">
                <a:solidFill>
                  <a:schemeClr val="accent2">
                    <a:lumMod val="75000"/>
                  </a:schemeClr>
                </a:solidFill>
                <a:latin typeface="+mn-lt"/>
              </a:rPr>
              <a:t>97</a:t>
            </a:r>
          </a:p>
          <a:p>
            <a:pPr algn="ctr" fontAlgn="auto">
              <a:spcBef>
                <a:spcPts val="0"/>
              </a:spcBef>
              <a:spcAft>
                <a:spcPts val="0"/>
              </a:spcAft>
              <a:defRPr/>
            </a:pPr>
            <a:r>
              <a:rPr lang="it-IT" dirty="0">
                <a:solidFill>
                  <a:schemeClr val="accent2">
                    <a:lumMod val="75000"/>
                  </a:schemeClr>
                </a:solidFill>
                <a:latin typeface="+mn-lt"/>
              </a:rPr>
              <a:t>Uffici Consolari</a:t>
            </a:r>
          </a:p>
        </p:txBody>
      </p:sp>
      <p:cxnSp>
        <p:nvCxnSpPr>
          <p:cNvPr id="7" name="Connettore 1 6"/>
          <p:cNvCxnSpPr/>
          <p:nvPr/>
        </p:nvCxnSpPr>
        <p:spPr>
          <a:xfrm>
            <a:off x="179388" y="908050"/>
            <a:ext cx="8785225" cy="0"/>
          </a:xfrm>
          <a:prstGeom prst="line">
            <a:avLst/>
          </a:prstGeom>
        </p:spPr>
        <p:style>
          <a:lnRef idx="2">
            <a:schemeClr val="accent6"/>
          </a:lnRef>
          <a:fillRef idx="0">
            <a:schemeClr val="accent6"/>
          </a:fillRef>
          <a:effectRef idx="1">
            <a:schemeClr val="accent6"/>
          </a:effectRef>
          <a:fontRef idx="minor">
            <a:schemeClr val="tx1"/>
          </a:fontRef>
        </p:style>
      </p:cxnSp>
      <p:pic>
        <p:nvPicPr>
          <p:cNvPr id="20486" name="Picture 3"/>
          <p:cNvPicPr>
            <a:picLocks noChangeAspect="1" noChangeArrowheads="1"/>
          </p:cNvPicPr>
          <p:nvPr/>
        </p:nvPicPr>
        <p:blipFill>
          <a:blip r:embed="rId2"/>
          <a:srcRect/>
          <a:stretch>
            <a:fillRect/>
          </a:stretch>
        </p:blipFill>
        <p:spPr bwMode="auto">
          <a:xfrm>
            <a:off x="1042988" y="4562475"/>
            <a:ext cx="1406525" cy="1406525"/>
          </a:xfrm>
          <a:prstGeom prst="rect">
            <a:avLst/>
          </a:prstGeom>
          <a:noFill/>
          <a:ln w="9525">
            <a:noFill/>
            <a:miter lim="800000"/>
            <a:headEnd/>
            <a:tailEnd/>
          </a:ln>
        </p:spPr>
      </p:pic>
      <p:pic>
        <p:nvPicPr>
          <p:cNvPr id="20487" name="Picture 4"/>
          <p:cNvPicPr>
            <a:picLocks noChangeAspect="1" noChangeArrowheads="1"/>
          </p:cNvPicPr>
          <p:nvPr/>
        </p:nvPicPr>
        <p:blipFill>
          <a:blip r:embed="rId3"/>
          <a:srcRect/>
          <a:stretch>
            <a:fillRect/>
          </a:stretch>
        </p:blipFill>
        <p:spPr bwMode="auto">
          <a:xfrm>
            <a:off x="2979738" y="5300663"/>
            <a:ext cx="923925" cy="923925"/>
          </a:xfrm>
          <a:prstGeom prst="rect">
            <a:avLst/>
          </a:prstGeom>
          <a:noFill/>
          <a:ln w="9525">
            <a:noFill/>
            <a:miter lim="800000"/>
            <a:headEnd/>
            <a:tailEnd/>
          </a:ln>
        </p:spPr>
      </p:pic>
      <p:sp>
        <p:nvSpPr>
          <p:cNvPr id="12" name="CasellaDiTesto 11"/>
          <p:cNvSpPr txBox="1"/>
          <p:nvPr/>
        </p:nvSpPr>
        <p:spPr>
          <a:xfrm>
            <a:off x="49213" y="3213100"/>
            <a:ext cx="1390650" cy="646113"/>
          </a:xfrm>
          <a:prstGeom prst="rect">
            <a:avLst/>
          </a:prstGeom>
          <a:noFill/>
        </p:spPr>
        <p:txBody>
          <a:bodyPr wrap="none">
            <a:spAutoFit/>
          </a:bodyPr>
          <a:lstStyle/>
          <a:p>
            <a:pPr algn="ctr" fontAlgn="auto">
              <a:spcBef>
                <a:spcPts val="0"/>
              </a:spcBef>
              <a:spcAft>
                <a:spcPts val="0"/>
              </a:spcAft>
              <a:defRPr/>
            </a:pPr>
            <a:r>
              <a:rPr lang="it-IT" dirty="0">
                <a:solidFill>
                  <a:schemeClr val="accent2">
                    <a:lumMod val="75000"/>
                  </a:schemeClr>
                </a:solidFill>
                <a:latin typeface="+mn-lt"/>
              </a:rPr>
              <a:t>126</a:t>
            </a:r>
          </a:p>
          <a:p>
            <a:pPr algn="ctr" fontAlgn="auto">
              <a:spcBef>
                <a:spcPts val="0"/>
              </a:spcBef>
              <a:spcAft>
                <a:spcPts val="0"/>
              </a:spcAft>
              <a:defRPr/>
            </a:pPr>
            <a:r>
              <a:rPr lang="it-IT" dirty="0">
                <a:solidFill>
                  <a:schemeClr val="accent2">
                    <a:lumMod val="75000"/>
                  </a:schemeClr>
                </a:solidFill>
                <a:latin typeface="+mn-lt"/>
              </a:rPr>
              <a:t>Ambasciate</a:t>
            </a:r>
          </a:p>
        </p:txBody>
      </p:sp>
      <p:pic>
        <p:nvPicPr>
          <p:cNvPr id="20489" name="Picture 7"/>
          <p:cNvPicPr>
            <a:picLocks noChangeAspect="1" noChangeArrowheads="1"/>
          </p:cNvPicPr>
          <p:nvPr/>
        </p:nvPicPr>
        <p:blipFill>
          <a:blip r:embed="rId4"/>
          <a:srcRect/>
          <a:stretch>
            <a:fillRect/>
          </a:stretch>
        </p:blipFill>
        <p:spPr bwMode="auto">
          <a:xfrm>
            <a:off x="3821113" y="5859463"/>
            <a:ext cx="390525" cy="809625"/>
          </a:xfrm>
          <a:prstGeom prst="rect">
            <a:avLst/>
          </a:prstGeom>
          <a:noFill/>
          <a:ln w="9525">
            <a:noFill/>
            <a:miter lim="800000"/>
            <a:headEnd/>
            <a:tailEnd/>
          </a:ln>
        </p:spPr>
      </p:pic>
      <p:pic>
        <p:nvPicPr>
          <p:cNvPr id="20490" name="Picture 5"/>
          <p:cNvPicPr>
            <a:picLocks noChangeAspect="1" noChangeArrowheads="1"/>
          </p:cNvPicPr>
          <p:nvPr/>
        </p:nvPicPr>
        <p:blipFill>
          <a:blip r:embed="rId5"/>
          <a:srcRect/>
          <a:stretch>
            <a:fillRect/>
          </a:stretch>
        </p:blipFill>
        <p:spPr bwMode="auto">
          <a:xfrm>
            <a:off x="3970338" y="5084763"/>
            <a:ext cx="457200" cy="923925"/>
          </a:xfrm>
          <a:prstGeom prst="rect">
            <a:avLst/>
          </a:prstGeom>
          <a:noFill/>
          <a:ln w="9525">
            <a:noFill/>
            <a:miter lim="800000"/>
            <a:headEnd/>
            <a:tailEnd/>
          </a:ln>
        </p:spPr>
      </p:pic>
      <p:pic>
        <p:nvPicPr>
          <p:cNvPr id="20491" name="Picture 2"/>
          <p:cNvPicPr>
            <a:picLocks noChangeAspect="1" noChangeArrowheads="1"/>
          </p:cNvPicPr>
          <p:nvPr/>
        </p:nvPicPr>
        <p:blipFill>
          <a:blip r:embed="rId6"/>
          <a:srcRect/>
          <a:stretch>
            <a:fillRect/>
          </a:stretch>
        </p:blipFill>
        <p:spPr bwMode="auto">
          <a:xfrm>
            <a:off x="3333750" y="6010275"/>
            <a:ext cx="381000" cy="742950"/>
          </a:xfrm>
          <a:prstGeom prst="rect">
            <a:avLst/>
          </a:prstGeom>
          <a:noFill/>
          <a:ln w="9525">
            <a:noFill/>
            <a:miter lim="800000"/>
            <a:headEnd/>
            <a:tailEnd/>
          </a:ln>
        </p:spPr>
      </p:pic>
      <p:sp>
        <p:nvSpPr>
          <p:cNvPr id="16" name="Nuvola 15"/>
          <p:cNvSpPr/>
          <p:nvPr/>
        </p:nvSpPr>
        <p:spPr>
          <a:xfrm>
            <a:off x="2268538" y="2586038"/>
            <a:ext cx="3194050" cy="2125662"/>
          </a:xfrm>
          <a:prstGeom prst="cloud">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it-IT" sz="800" b="1" dirty="0">
              <a:solidFill>
                <a:schemeClr val="tx2"/>
              </a:solidFill>
            </a:endParaRPr>
          </a:p>
        </p:txBody>
      </p:sp>
      <p:pic>
        <p:nvPicPr>
          <p:cNvPr id="20493" name="Picture 3"/>
          <p:cNvPicPr>
            <a:picLocks noChangeAspect="1" noChangeArrowheads="1"/>
          </p:cNvPicPr>
          <p:nvPr/>
        </p:nvPicPr>
        <p:blipFill>
          <a:blip r:embed="rId7"/>
          <a:srcRect/>
          <a:stretch>
            <a:fillRect/>
          </a:stretch>
        </p:blipFill>
        <p:spPr bwMode="auto">
          <a:xfrm>
            <a:off x="1404938" y="3213100"/>
            <a:ext cx="704850" cy="914400"/>
          </a:xfrm>
          <a:prstGeom prst="rect">
            <a:avLst/>
          </a:prstGeom>
          <a:noFill/>
          <a:ln w="9525">
            <a:noFill/>
            <a:miter lim="800000"/>
            <a:headEnd/>
            <a:tailEnd/>
          </a:ln>
        </p:spPr>
      </p:pic>
      <p:pic>
        <p:nvPicPr>
          <p:cNvPr id="20494" name="Picture 4"/>
          <p:cNvPicPr>
            <a:picLocks noChangeAspect="1" noChangeArrowheads="1"/>
          </p:cNvPicPr>
          <p:nvPr/>
        </p:nvPicPr>
        <p:blipFill>
          <a:blip r:embed="rId7"/>
          <a:srcRect/>
          <a:stretch>
            <a:fillRect/>
          </a:stretch>
        </p:blipFill>
        <p:spPr bwMode="auto">
          <a:xfrm>
            <a:off x="1963738" y="1965325"/>
            <a:ext cx="704850" cy="914400"/>
          </a:xfrm>
          <a:prstGeom prst="rect">
            <a:avLst/>
          </a:prstGeom>
          <a:noFill/>
          <a:ln w="9525">
            <a:noFill/>
            <a:miter lim="800000"/>
            <a:headEnd/>
            <a:tailEnd/>
          </a:ln>
        </p:spPr>
      </p:pic>
      <p:pic>
        <p:nvPicPr>
          <p:cNvPr id="20495" name="Picture 5"/>
          <p:cNvPicPr>
            <a:picLocks noChangeAspect="1" noChangeArrowheads="1"/>
          </p:cNvPicPr>
          <p:nvPr/>
        </p:nvPicPr>
        <p:blipFill>
          <a:blip r:embed="rId7"/>
          <a:srcRect/>
          <a:stretch>
            <a:fillRect/>
          </a:stretch>
        </p:blipFill>
        <p:spPr bwMode="auto">
          <a:xfrm>
            <a:off x="5364163" y="2147888"/>
            <a:ext cx="704850" cy="914400"/>
          </a:xfrm>
          <a:prstGeom prst="rect">
            <a:avLst/>
          </a:prstGeom>
          <a:noFill/>
          <a:ln w="9525">
            <a:noFill/>
            <a:miter lim="800000"/>
            <a:headEnd/>
            <a:tailEnd/>
          </a:ln>
        </p:spPr>
      </p:pic>
      <p:pic>
        <p:nvPicPr>
          <p:cNvPr id="20496" name="Picture 6"/>
          <p:cNvPicPr>
            <a:picLocks noChangeAspect="1" noChangeArrowheads="1"/>
          </p:cNvPicPr>
          <p:nvPr/>
        </p:nvPicPr>
        <p:blipFill>
          <a:blip r:embed="rId7"/>
          <a:srcRect/>
          <a:stretch>
            <a:fillRect/>
          </a:stretch>
        </p:blipFill>
        <p:spPr bwMode="auto">
          <a:xfrm>
            <a:off x="5735638" y="3265488"/>
            <a:ext cx="704850" cy="914400"/>
          </a:xfrm>
          <a:prstGeom prst="rect">
            <a:avLst/>
          </a:prstGeom>
          <a:noFill/>
          <a:ln w="9525">
            <a:noFill/>
            <a:miter lim="800000"/>
            <a:headEnd/>
            <a:tailEnd/>
          </a:ln>
        </p:spPr>
      </p:pic>
      <p:sp>
        <p:nvSpPr>
          <p:cNvPr id="21" name="CasellaDiTesto 20"/>
          <p:cNvSpPr txBox="1"/>
          <p:nvPr/>
        </p:nvSpPr>
        <p:spPr>
          <a:xfrm>
            <a:off x="188913" y="1689100"/>
            <a:ext cx="1860550" cy="641350"/>
          </a:xfrm>
          <a:prstGeom prst="rect">
            <a:avLst/>
          </a:prstGeom>
          <a:noFill/>
        </p:spPr>
        <p:txBody>
          <a:bodyPr wrap="none">
            <a:spAutoFit/>
          </a:bodyPr>
          <a:lstStyle/>
          <a:p>
            <a:pPr algn="ctr" fontAlgn="auto">
              <a:spcBef>
                <a:spcPts val="0"/>
              </a:spcBef>
              <a:spcAft>
                <a:spcPts val="0"/>
              </a:spcAft>
              <a:defRPr/>
            </a:pPr>
            <a:r>
              <a:rPr lang="it-IT" dirty="0">
                <a:solidFill>
                  <a:schemeClr val="accent2">
                    <a:lumMod val="75000"/>
                  </a:schemeClr>
                </a:solidFill>
                <a:latin typeface="+mn-lt"/>
              </a:rPr>
              <a:t>10</a:t>
            </a:r>
          </a:p>
          <a:p>
            <a:pPr algn="ctr" fontAlgn="auto">
              <a:spcBef>
                <a:spcPts val="0"/>
              </a:spcBef>
              <a:spcAft>
                <a:spcPts val="0"/>
              </a:spcAft>
              <a:defRPr/>
            </a:pPr>
            <a:r>
              <a:rPr lang="it-IT" dirty="0">
                <a:solidFill>
                  <a:schemeClr val="accent2">
                    <a:lumMod val="75000"/>
                  </a:schemeClr>
                </a:solidFill>
                <a:latin typeface="+mn-lt"/>
              </a:rPr>
              <a:t>Rappresentanze</a:t>
            </a:r>
          </a:p>
        </p:txBody>
      </p:sp>
      <p:grpSp>
        <p:nvGrpSpPr>
          <p:cNvPr id="20498" name="Gruppo 2"/>
          <p:cNvGrpSpPr>
            <a:grpSpLocks/>
          </p:cNvGrpSpPr>
          <p:nvPr/>
        </p:nvGrpSpPr>
        <p:grpSpPr bwMode="auto">
          <a:xfrm>
            <a:off x="2292350" y="765175"/>
            <a:ext cx="2771775" cy="1884363"/>
            <a:chOff x="2292350" y="764704"/>
            <a:chExt cx="3057525" cy="2349107"/>
          </a:xfrm>
        </p:grpSpPr>
        <p:pic>
          <p:nvPicPr>
            <p:cNvPr id="23" name="Picture 6"/>
            <p:cNvPicPr>
              <a:picLocks noChangeAspect="1" noChangeArrowheads="1"/>
            </p:cNvPicPr>
            <p:nvPr/>
          </p:nvPicPr>
          <p:blipFill>
            <a:blip r:embed="rId8">
              <a:extLst>
                <a:ext uri="{28A0092B-C50C-407E-A947-70E740481C1C}"/>
              </a:extLst>
            </a:blip>
            <a:srcRect/>
            <a:stretch>
              <a:fillRect/>
            </a:stretch>
          </p:blipFill>
          <p:spPr bwMode="auto">
            <a:xfrm>
              <a:off x="3697983" y="2189886"/>
              <a:ext cx="561975" cy="923925"/>
            </a:xfrm>
            <a:prstGeom prst="rect">
              <a:avLst/>
            </a:prstGeom>
            <a:noFill/>
            <a:ln>
              <a:noFill/>
            </a:ln>
            <a:effectLst/>
            <a:scene3d>
              <a:camera prst="orthographicFront">
                <a:rot lat="0" lon="0" rev="0"/>
              </a:camera>
              <a:lightRig rig="threePt" dir="t"/>
            </a:scene3d>
            <a:extLst>
              <a:ext uri="{909E8E84-426E-40DD-AFC4-6F175D3DCCD1}"/>
              <a:ext uri="{91240B29-F687-4F45-9708-019B960494DF}"/>
              <a:ext uri="{AF507438-7753-43E0-B8FC-AC1667EBCBE1}"/>
            </a:extLst>
          </p:spPr>
        </p:pic>
        <p:pic>
          <p:nvPicPr>
            <p:cNvPr id="20510" name="Immagine 33"/>
            <p:cNvPicPr>
              <a:picLocks noChangeAspect="1"/>
            </p:cNvPicPr>
            <p:nvPr/>
          </p:nvPicPr>
          <p:blipFill>
            <a:blip r:embed="rId9"/>
            <a:srcRect/>
            <a:stretch>
              <a:fillRect/>
            </a:stretch>
          </p:blipFill>
          <p:spPr bwMode="auto">
            <a:xfrm>
              <a:off x="2292350" y="764704"/>
              <a:ext cx="3057525" cy="1685925"/>
            </a:xfrm>
            <a:prstGeom prst="rect">
              <a:avLst/>
            </a:prstGeom>
            <a:noFill/>
            <a:ln w="9525">
              <a:noFill/>
              <a:miter lim="800000"/>
              <a:headEnd/>
              <a:tailEnd/>
            </a:ln>
          </p:spPr>
        </p:pic>
        <p:sp>
          <p:nvSpPr>
            <p:cNvPr id="20511" name="CasellaDiTesto 4"/>
            <p:cNvSpPr txBox="1">
              <a:spLocks noChangeArrowheads="1"/>
            </p:cNvSpPr>
            <p:nvPr/>
          </p:nvSpPr>
          <p:spPr bwMode="auto">
            <a:xfrm>
              <a:off x="3130550" y="1325563"/>
              <a:ext cx="1527175" cy="585787"/>
            </a:xfrm>
            <a:prstGeom prst="rect">
              <a:avLst/>
            </a:prstGeom>
            <a:noFill/>
            <a:ln w="9525">
              <a:noFill/>
              <a:miter lim="800000"/>
              <a:headEnd/>
              <a:tailEnd/>
            </a:ln>
          </p:spPr>
          <p:txBody>
            <a:bodyPr wrap="none">
              <a:spAutoFit/>
            </a:bodyPr>
            <a:lstStyle/>
            <a:p>
              <a:r>
                <a:rPr lang="it-IT" sz="3200">
                  <a:solidFill>
                    <a:schemeClr val="bg1"/>
                  </a:solidFill>
                  <a:latin typeface="Calibri" pitchFamily="34" charset="0"/>
                  <a:cs typeface="Arial" charset="0"/>
                </a:rPr>
                <a:t>internet</a:t>
              </a:r>
            </a:p>
          </p:txBody>
        </p:sp>
      </p:grpSp>
      <p:pic>
        <p:nvPicPr>
          <p:cNvPr id="26" name="Picture 29"/>
          <p:cNvPicPr>
            <a:picLocks noChangeAspect="1" noChangeArrowheads="1"/>
          </p:cNvPicPr>
          <p:nvPr/>
        </p:nvPicPr>
        <p:blipFill>
          <a:blip r:embed="rId10"/>
          <a:srcRect/>
          <a:stretch>
            <a:fillRect/>
          </a:stretch>
        </p:blipFill>
        <p:spPr bwMode="auto">
          <a:xfrm>
            <a:off x="4975225" y="4221163"/>
            <a:ext cx="3632200" cy="2459037"/>
          </a:xfrm>
          <a:prstGeom prst="rect">
            <a:avLst/>
          </a:prstGeom>
          <a:noFill/>
          <a:ln w="9525">
            <a:solidFill>
              <a:schemeClr val="bg1">
                <a:lumMod val="50000"/>
              </a:schemeClr>
            </a:solidFill>
            <a:round/>
            <a:headEnd/>
            <a:tailEnd/>
          </a:ln>
          <a:effectLst/>
          <a:extLst>
            <a:ext uri="{909E8E84-426E-40DD-AFC4-6F175D3DCCD1}"/>
            <a:ext uri="{AF507438-7753-43E0-B8FC-AC1667EBCBE1}"/>
          </a:extLst>
        </p:spPr>
      </p:pic>
      <p:sp>
        <p:nvSpPr>
          <p:cNvPr id="20500" name="Text Box 2"/>
          <p:cNvSpPr txBox="1">
            <a:spLocks noChangeArrowheads="1"/>
          </p:cNvSpPr>
          <p:nvPr/>
        </p:nvSpPr>
        <p:spPr bwMode="auto">
          <a:xfrm>
            <a:off x="7502525" y="5467350"/>
            <a:ext cx="876300" cy="257175"/>
          </a:xfrm>
          <a:prstGeom prst="rect">
            <a:avLst/>
          </a:prstGeom>
          <a:solidFill>
            <a:srgbClr val="CCECFF"/>
          </a:solidFill>
          <a:ln w="9525">
            <a:solidFill>
              <a:srgbClr val="333399"/>
            </a:solidFill>
            <a:miter lim="800000"/>
            <a:headEnd/>
            <a:tailEnd/>
          </a:ln>
        </p:spPr>
        <p:txBody>
          <a:bodyPr lIns="36576" tIns="27432" rIns="36576" bIns="27432" anchor="ctr"/>
          <a:lstStyle/>
          <a:p>
            <a:pPr algn="ctr"/>
            <a:r>
              <a:rPr lang="it-IT" sz="1200" b="1">
                <a:solidFill>
                  <a:srgbClr val="333399"/>
                </a:solidFill>
                <a:cs typeface="Arial" charset="0"/>
              </a:rPr>
              <a:t>325 sedi</a:t>
            </a:r>
          </a:p>
        </p:txBody>
      </p:sp>
      <p:pic>
        <p:nvPicPr>
          <p:cNvPr id="28" name="Immagine 27" descr="C:\Aziende\ComItalia\Clienti\MAE\Documenti\Progetti\Cloud Computing\MAECLOUD(2).jpg"/>
          <p:cNvPicPr/>
          <p:nvPr/>
        </p:nvPicPr>
        <p:blipFill>
          <a:blip r:embed="rId11"/>
          <a:srcRect/>
          <a:stretch>
            <a:fillRect/>
          </a:stretch>
        </p:blipFill>
        <p:spPr bwMode="auto">
          <a:xfrm>
            <a:off x="2449514" y="2725948"/>
            <a:ext cx="2795346" cy="1751162"/>
          </a:xfrm>
          <a:prstGeom prst="ellipse">
            <a:avLst/>
          </a:prstGeom>
          <a:ln>
            <a:noFill/>
          </a:ln>
          <a:effectLst>
            <a:softEdge rad="112500"/>
          </a:effectLst>
        </p:spPr>
      </p:pic>
      <p:sp>
        <p:nvSpPr>
          <p:cNvPr id="11" name="CasellaDiTesto 1"/>
          <p:cNvSpPr txBox="1">
            <a:spLocks noChangeArrowheads="1"/>
          </p:cNvSpPr>
          <p:nvPr/>
        </p:nvSpPr>
        <p:spPr bwMode="auto">
          <a:xfrm>
            <a:off x="2979738" y="4033838"/>
            <a:ext cx="1633537" cy="55880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it-IT" sz="2400" dirty="0" smtClean="0">
                <a:solidFill>
                  <a:srgbClr val="FF9900"/>
                </a:solidFill>
                <a:effectLst>
                  <a:outerShdw blurRad="38100" dist="38100" dir="2700000" algn="tl">
                    <a:srgbClr val="000000">
                      <a:alpha val="43137"/>
                    </a:srgbClr>
                  </a:outerShdw>
                </a:effectLst>
              </a:rPr>
              <a:t>S-RIPA-SPC</a:t>
            </a:r>
          </a:p>
        </p:txBody>
      </p:sp>
      <p:cxnSp>
        <p:nvCxnSpPr>
          <p:cNvPr id="30" name="Connettore 1 29"/>
          <p:cNvCxnSpPr/>
          <p:nvPr/>
        </p:nvCxnSpPr>
        <p:spPr>
          <a:xfrm flipH="1" flipV="1">
            <a:off x="2597150" y="2795588"/>
            <a:ext cx="71438" cy="84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p:cNvCxnSpPr>
            <a:stCxn id="17" idx="3"/>
            <a:endCxn id="16" idx="2"/>
          </p:cNvCxnSpPr>
          <p:nvPr/>
        </p:nvCxnSpPr>
        <p:spPr>
          <a:xfrm flipV="1">
            <a:off x="2109788" y="3649663"/>
            <a:ext cx="168275" cy="20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2292350" y="4476750"/>
            <a:ext cx="476250" cy="379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1 35"/>
          <p:cNvCxnSpPr>
            <a:endCxn id="16" idx="1"/>
          </p:cNvCxnSpPr>
          <p:nvPr/>
        </p:nvCxnSpPr>
        <p:spPr>
          <a:xfrm flipV="1">
            <a:off x="3865563" y="4710113"/>
            <a:ext cx="0" cy="55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ttore 1 37"/>
          <p:cNvCxnSpPr>
            <a:stCxn id="20" idx="1"/>
            <a:endCxn id="16" idx="0"/>
          </p:cNvCxnSpPr>
          <p:nvPr/>
        </p:nvCxnSpPr>
        <p:spPr>
          <a:xfrm flipH="1" flipV="1">
            <a:off x="5459413" y="3649663"/>
            <a:ext cx="276225" cy="7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H="1">
            <a:off x="5364163" y="2879725"/>
            <a:ext cx="95250" cy="1047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2"/>
          <p:cNvSpPr txBox="1">
            <a:spLocks/>
          </p:cNvSpPr>
          <p:nvPr/>
        </p:nvSpPr>
        <p:spPr bwMode="auto">
          <a:xfrm>
            <a:off x="425450" y="1112838"/>
            <a:ext cx="8547100" cy="1190625"/>
          </a:xfrm>
          <a:prstGeom prst="rect">
            <a:avLst/>
          </a:prstGeom>
          <a:noFill/>
          <a:ln w="9525">
            <a:noFill/>
            <a:miter lim="800000"/>
            <a:headEnd/>
            <a:tailEnd/>
          </a:ln>
        </p:spPr>
        <p:txBody>
          <a:bodyPr/>
          <a:lstStyle/>
          <a:p>
            <a:pPr eaLnBrk="0" hangingPunct="0">
              <a:spcBef>
                <a:spcPct val="20000"/>
              </a:spcBef>
            </a:pPr>
            <a:r>
              <a:rPr lang="it-IT" sz="3200" i="1">
                <a:latin typeface="Georgia" pitchFamily="18" charset="0"/>
              </a:rPr>
              <a:t>Il </a:t>
            </a:r>
            <a:r>
              <a:rPr lang="it-IT" sz="3200" b="1" i="1">
                <a:latin typeface="Georgia" pitchFamily="18" charset="0"/>
              </a:rPr>
              <a:t>limes</a:t>
            </a:r>
            <a:r>
              <a:rPr lang="it-IT" sz="3200" i="1">
                <a:latin typeface="Georgia" pitchFamily="18" charset="0"/>
              </a:rPr>
              <a:t> in latino ha un duplice significato:</a:t>
            </a:r>
          </a:p>
        </p:txBody>
      </p:sp>
      <p:sp>
        <p:nvSpPr>
          <p:cNvPr id="2" name="Titolo 1"/>
          <p:cNvSpPr>
            <a:spLocks noGrp="1"/>
          </p:cNvSpPr>
          <p:nvPr>
            <p:ph type="title"/>
          </p:nvPr>
        </p:nvSpPr>
        <p:spPr/>
        <p:txBody>
          <a:bodyPr>
            <a:normAutofit fontScale="90000"/>
          </a:bodyPr>
          <a:lstStyle/>
          <a:p>
            <a:pPr>
              <a:defRPr/>
            </a:pPr>
            <a:r>
              <a:rPr lang="it-IT" dirty="0" smtClean="0"/>
              <a:t>Progetto LIMES</a:t>
            </a:r>
            <a:endParaRPr lang="it-IT" dirty="0"/>
          </a:p>
        </p:txBody>
      </p:sp>
      <p:pic>
        <p:nvPicPr>
          <p:cNvPr id="21507" name="Picture 2" descr="vallo_di_adriano_644_362_80_imgk_cropped"/>
          <p:cNvPicPr>
            <a:picLocks noChangeAspect="1" noChangeArrowheads="1"/>
          </p:cNvPicPr>
          <p:nvPr/>
        </p:nvPicPr>
        <p:blipFill>
          <a:blip r:embed="rId2">
            <a:lum bright="30000"/>
            <a:grayscl/>
          </a:blip>
          <a:srcRect/>
          <a:stretch>
            <a:fillRect/>
          </a:stretch>
        </p:blipFill>
        <p:spPr bwMode="auto">
          <a:xfrm>
            <a:off x="6350" y="1760538"/>
            <a:ext cx="9131300" cy="4959350"/>
          </a:xfrm>
          <a:prstGeom prst="rect">
            <a:avLst/>
          </a:prstGeom>
          <a:solidFill>
            <a:srgbClr val="777777">
              <a:alpha val="87057"/>
            </a:srgbClr>
          </a:solidFill>
          <a:ln w="9525">
            <a:noFill/>
            <a:miter lim="800000"/>
            <a:headEnd/>
            <a:tailEnd/>
          </a:ln>
        </p:spPr>
      </p:pic>
      <p:sp>
        <p:nvSpPr>
          <p:cNvPr id="6" name="Rettangolo arrotondato 5"/>
          <p:cNvSpPr/>
          <p:nvPr/>
        </p:nvSpPr>
        <p:spPr>
          <a:xfrm>
            <a:off x="660400" y="1982788"/>
            <a:ext cx="3314700" cy="1198562"/>
          </a:xfrm>
          <a:prstGeom prst="roundRect">
            <a:avLst/>
          </a:prstGeom>
          <a:solidFill>
            <a:schemeClr val="accent1">
              <a:lumMod val="20000"/>
              <a:lumOff val="80000"/>
              <a:alpha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b="1" i="1" dirty="0">
                <a:solidFill>
                  <a:schemeClr val="tx2">
                    <a:lumMod val="75000"/>
                  </a:schemeClr>
                </a:solidFill>
                <a:latin typeface="Georgia" pitchFamily="18" charset="0"/>
              </a:rPr>
              <a:t>Linea di Confine</a:t>
            </a:r>
            <a:r>
              <a:rPr lang="it-IT" i="1" dirty="0">
                <a:solidFill>
                  <a:schemeClr val="tx2">
                    <a:lumMod val="75000"/>
                  </a:schemeClr>
                </a:solidFill>
                <a:latin typeface="Georgia" pitchFamily="18" charset="0"/>
              </a:rPr>
              <a:t>:</a:t>
            </a:r>
            <a:br>
              <a:rPr lang="it-IT" i="1" dirty="0">
                <a:solidFill>
                  <a:schemeClr val="tx2">
                    <a:lumMod val="75000"/>
                  </a:schemeClr>
                </a:solidFill>
                <a:latin typeface="Georgia" pitchFamily="18" charset="0"/>
              </a:rPr>
            </a:br>
            <a:r>
              <a:rPr lang="it-IT" i="1" dirty="0">
                <a:solidFill>
                  <a:schemeClr val="tx2">
                    <a:lumMod val="75000"/>
                  </a:schemeClr>
                </a:solidFill>
                <a:latin typeface="Georgia" pitchFamily="18" charset="0"/>
              </a:rPr>
              <a:t>rappresenta una barriera a difesa dei confini territoriali.</a:t>
            </a:r>
          </a:p>
        </p:txBody>
      </p:sp>
      <p:sp>
        <p:nvSpPr>
          <p:cNvPr id="7" name="Rettangolo arrotondato 6"/>
          <p:cNvSpPr/>
          <p:nvPr/>
        </p:nvSpPr>
        <p:spPr>
          <a:xfrm>
            <a:off x="4953000" y="1982788"/>
            <a:ext cx="3314700" cy="1198562"/>
          </a:xfrm>
          <a:prstGeom prst="roundRect">
            <a:avLst/>
          </a:prstGeom>
          <a:solidFill>
            <a:schemeClr val="accent1">
              <a:lumMod val="20000"/>
              <a:lumOff val="80000"/>
              <a:alpha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b="1" i="1" dirty="0">
                <a:solidFill>
                  <a:schemeClr val="tx2">
                    <a:lumMod val="75000"/>
                  </a:schemeClr>
                </a:solidFill>
                <a:latin typeface="Georgia" pitchFamily="18" charset="0"/>
              </a:rPr>
              <a:t>Strada</a:t>
            </a:r>
            <a:r>
              <a:rPr lang="it-IT" i="1" dirty="0">
                <a:solidFill>
                  <a:schemeClr val="tx2">
                    <a:lumMod val="75000"/>
                  </a:schemeClr>
                </a:solidFill>
                <a:latin typeface="Georgia" pitchFamily="18" charset="0"/>
              </a:rPr>
              <a:t>: </a:t>
            </a:r>
            <a:br>
              <a:rPr lang="it-IT" i="1" dirty="0">
                <a:solidFill>
                  <a:schemeClr val="tx2">
                    <a:lumMod val="75000"/>
                  </a:schemeClr>
                </a:solidFill>
                <a:latin typeface="Georgia" pitchFamily="18" charset="0"/>
              </a:rPr>
            </a:br>
            <a:r>
              <a:rPr lang="it-IT" i="1" dirty="0">
                <a:solidFill>
                  <a:schemeClr val="tx2">
                    <a:lumMod val="75000"/>
                  </a:schemeClr>
                </a:solidFill>
                <a:latin typeface="Georgia" pitchFamily="18" charset="0"/>
              </a:rPr>
              <a:t>strumento di comunicazione all’interno dei confini territoriali.</a:t>
            </a:r>
          </a:p>
        </p:txBody>
      </p:sp>
      <p:sp>
        <p:nvSpPr>
          <p:cNvPr id="9" name="Segnaposto contenuto 2"/>
          <p:cNvSpPr txBox="1">
            <a:spLocks/>
          </p:cNvSpPr>
          <p:nvPr/>
        </p:nvSpPr>
        <p:spPr bwMode="auto">
          <a:xfrm>
            <a:off x="482600" y="3597275"/>
            <a:ext cx="7035800" cy="600075"/>
          </a:xfrm>
          <a:prstGeom prst="rect">
            <a:avLst/>
          </a:prstGeom>
          <a:solidFill>
            <a:schemeClr val="accent1">
              <a:lumMod val="20000"/>
              <a:lumOff val="80000"/>
              <a:alpha val="20000"/>
            </a:schemeClr>
          </a:solidFill>
          <a:ln>
            <a:noFill/>
          </a:ln>
        </p:spPr>
        <p:txBody>
          <a:bodyPr wrap="none" lIns="0" tIns="0" rIns="0" bIns="0" anchor="ctr">
            <a:normAutofit/>
          </a:bodyPr>
          <a:lstStyle>
            <a:lvl1pPr marL="342900" indent="-342900" algn="l" rtl="0" eaLnBrk="0" fontAlgn="base" hangingPunct="0">
              <a:spcBef>
                <a:spcPct val="20000"/>
              </a:spcBef>
              <a:spcAft>
                <a:spcPct val="0"/>
              </a:spcAft>
              <a:buChar char="•"/>
              <a:defRPr sz="3200" i="1">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Char char="–"/>
              <a:defRPr sz="2800" i="1">
                <a:solidFill>
                  <a:schemeClr val="tx1"/>
                </a:solidFill>
                <a:latin typeface="Georgia" pitchFamily="18" charset="0"/>
              </a:defRPr>
            </a:lvl2pPr>
            <a:lvl3pPr marL="1143000" indent="-228600" algn="l" rtl="0" eaLnBrk="0" fontAlgn="base" hangingPunct="0">
              <a:spcBef>
                <a:spcPct val="20000"/>
              </a:spcBef>
              <a:spcAft>
                <a:spcPct val="0"/>
              </a:spcAft>
              <a:buChar char="•"/>
              <a:defRPr sz="2400" i="1">
                <a:solidFill>
                  <a:schemeClr val="tx1"/>
                </a:solidFill>
                <a:latin typeface="Georgia" pitchFamily="18" charset="0"/>
              </a:defRPr>
            </a:lvl3pPr>
            <a:lvl4pPr marL="1600200" indent="-228600" algn="l" rtl="0" eaLnBrk="0" fontAlgn="base" hangingPunct="0">
              <a:spcBef>
                <a:spcPct val="20000"/>
              </a:spcBef>
              <a:spcAft>
                <a:spcPct val="0"/>
              </a:spcAft>
              <a:buChar char="–"/>
              <a:defRPr sz="2000" i="1">
                <a:solidFill>
                  <a:schemeClr val="tx1"/>
                </a:solidFill>
                <a:latin typeface="Georgia" pitchFamily="18" charset="0"/>
              </a:defRPr>
            </a:lvl4pPr>
            <a:lvl5pPr marL="2057400" indent="-228600" algn="l" rtl="0" eaLnBrk="0" fontAlgn="base" hangingPunct="0">
              <a:spcBef>
                <a:spcPct val="20000"/>
              </a:spcBef>
              <a:spcAft>
                <a:spcPct val="0"/>
              </a:spcAft>
              <a:buChar char="»"/>
              <a:defRPr sz="2000" i="1">
                <a:solidFill>
                  <a:schemeClr val="tx1"/>
                </a:solidFill>
                <a:latin typeface="Georg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it-IT" dirty="0" smtClean="0"/>
              <a:t>Gli obiettivi del progetto LIMES sono:</a:t>
            </a:r>
          </a:p>
        </p:txBody>
      </p:sp>
      <p:sp>
        <p:nvSpPr>
          <p:cNvPr id="10" name="Rettangolo arrotondato 9"/>
          <p:cNvSpPr/>
          <p:nvPr/>
        </p:nvSpPr>
        <p:spPr>
          <a:xfrm>
            <a:off x="660400" y="4562475"/>
            <a:ext cx="3314700" cy="1198563"/>
          </a:xfrm>
          <a:prstGeom prst="roundRect">
            <a:avLst/>
          </a:prstGeom>
          <a:solidFill>
            <a:schemeClr val="accent1">
              <a:lumMod val="20000"/>
              <a:lumOff val="80000"/>
              <a:alpha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b="1" i="1">
                <a:solidFill>
                  <a:srgbClr val="000000"/>
                </a:solidFill>
                <a:latin typeface="Georgia" pitchFamily="18" charset="0"/>
              </a:rPr>
              <a:t>Linea di Confine</a:t>
            </a:r>
            <a:r>
              <a:rPr lang="it-IT" i="1">
                <a:solidFill>
                  <a:srgbClr val="000000"/>
                </a:solidFill>
                <a:latin typeface="Georgia" pitchFamily="18" charset="0"/>
              </a:rPr>
              <a:t>:</a:t>
            </a:r>
          </a:p>
          <a:p>
            <a:pPr algn="ctr">
              <a:defRPr/>
            </a:pPr>
            <a:r>
              <a:rPr lang="it-IT" i="1">
                <a:solidFill>
                  <a:srgbClr val="000000"/>
                </a:solidFill>
                <a:latin typeface="Georgia" pitchFamily="18" charset="0"/>
              </a:rPr>
              <a:t>protezione dei connazionali  in situazioni ambientali critiche</a:t>
            </a:r>
          </a:p>
        </p:txBody>
      </p:sp>
      <p:sp>
        <p:nvSpPr>
          <p:cNvPr id="11" name="Rettangolo arrotondato 10"/>
          <p:cNvSpPr/>
          <p:nvPr/>
        </p:nvSpPr>
        <p:spPr>
          <a:xfrm>
            <a:off x="4953000" y="4562475"/>
            <a:ext cx="3314700" cy="1198563"/>
          </a:xfrm>
          <a:prstGeom prst="roundRect">
            <a:avLst/>
          </a:prstGeom>
          <a:solidFill>
            <a:schemeClr val="accent1">
              <a:lumMod val="20000"/>
              <a:lumOff val="80000"/>
              <a:alpha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b="1" i="1">
                <a:solidFill>
                  <a:srgbClr val="000000"/>
                </a:solidFill>
                <a:latin typeface="Georgia" pitchFamily="18" charset="0"/>
              </a:rPr>
              <a:t>Strada</a:t>
            </a:r>
            <a:r>
              <a:rPr lang="it-IT" i="1">
                <a:solidFill>
                  <a:srgbClr val="000000"/>
                </a:solidFill>
                <a:latin typeface="Georgia" pitchFamily="18" charset="0"/>
              </a:rPr>
              <a:t>:</a:t>
            </a:r>
          </a:p>
          <a:p>
            <a:pPr algn="ctr">
              <a:defRPr/>
            </a:pPr>
            <a:r>
              <a:rPr lang="it-IT" i="1">
                <a:solidFill>
                  <a:srgbClr val="000000"/>
                </a:solidFill>
                <a:latin typeface="Georgia" pitchFamily="18" charset="0"/>
              </a:rPr>
              <a:t>miglioramento delle comunicazioni tra il Ministero  e la rete consolare.</a:t>
            </a:r>
          </a:p>
        </p:txBody>
      </p:sp>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96838" y="96838"/>
            <a:ext cx="8591550" cy="715962"/>
          </a:xfrm>
        </p:spPr>
        <p:txBody>
          <a:bodyPr>
            <a:normAutofit fontScale="90000"/>
          </a:bodyPr>
          <a:lstStyle/>
          <a:p>
            <a:pPr>
              <a:defRPr/>
            </a:pPr>
            <a:r>
              <a:rPr lang="it-IT" dirty="0" smtClean="0"/>
              <a:t>Obiettivi Progetto LIMES</a:t>
            </a:r>
          </a:p>
        </p:txBody>
      </p:sp>
      <p:sp>
        <p:nvSpPr>
          <p:cNvPr id="17411" name="Segnaposto contenuto 2"/>
          <p:cNvSpPr>
            <a:spLocks noGrp="1"/>
          </p:cNvSpPr>
          <p:nvPr>
            <p:ph idx="1"/>
          </p:nvPr>
        </p:nvSpPr>
        <p:spPr>
          <a:xfrm>
            <a:off x="141288" y="1057275"/>
            <a:ext cx="8863012" cy="1217613"/>
          </a:xfrm>
        </p:spPr>
        <p:txBody>
          <a:bodyPr>
            <a:normAutofit fontScale="62500" lnSpcReduction="20000"/>
          </a:bodyPr>
          <a:lstStyle/>
          <a:p>
            <a:pPr marL="1077913" indent="-1077913">
              <a:lnSpc>
                <a:spcPct val="120000"/>
              </a:lnSpc>
              <a:buFontTx/>
              <a:buNone/>
              <a:defRPr/>
            </a:pPr>
            <a:r>
              <a:rPr lang="it-IT" b="1" dirty="0" smtClean="0"/>
              <a:t>LIMES</a:t>
            </a:r>
            <a:r>
              <a:rPr lang="it-IT" dirty="0" smtClean="0"/>
              <a:t>: </a:t>
            </a:r>
            <a:r>
              <a:rPr lang="it-IT" b="1" dirty="0"/>
              <a:t>Linea Informatica</a:t>
            </a:r>
            <a:r>
              <a:rPr lang="it-IT" dirty="0"/>
              <a:t> dedicata alla comunicazione e </a:t>
            </a:r>
            <a:r>
              <a:rPr lang="it-IT" b="1" dirty="0"/>
              <a:t>Migrazione</a:t>
            </a:r>
            <a:r>
              <a:rPr lang="it-IT" dirty="0"/>
              <a:t> per la </a:t>
            </a:r>
            <a:r>
              <a:rPr lang="it-IT" b="1" dirty="0"/>
              <a:t>Sicurezza</a:t>
            </a:r>
            <a:r>
              <a:rPr lang="it-IT" dirty="0"/>
              <a:t> dei dati in tutte le situazioni di </a:t>
            </a:r>
            <a:r>
              <a:rPr lang="it-IT" b="1" dirty="0"/>
              <a:t>Emergenza</a:t>
            </a:r>
            <a:r>
              <a:rPr lang="it-IT" dirty="0"/>
              <a:t> in cui si possa trovare la Sede Diplomatico </a:t>
            </a:r>
            <a:r>
              <a:rPr lang="it-IT" dirty="0" smtClean="0"/>
              <a:t>Consolare.</a:t>
            </a:r>
          </a:p>
        </p:txBody>
      </p:sp>
      <p:grpSp>
        <p:nvGrpSpPr>
          <p:cNvPr id="22531" name="Gruppo 1"/>
          <p:cNvGrpSpPr>
            <a:grpSpLocks/>
          </p:cNvGrpSpPr>
          <p:nvPr/>
        </p:nvGrpSpPr>
        <p:grpSpPr bwMode="auto">
          <a:xfrm>
            <a:off x="-611188" y="2459038"/>
            <a:ext cx="4975226" cy="3883025"/>
            <a:chOff x="-766589" y="2427288"/>
            <a:chExt cx="4975226" cy="3883025"/>
          </a:xfrm>
        </p:grpSpPr>
        <p:sp>
          <p:nvSpPr>
            <p:cNvPr id="53" name="Ovale 52"/>
            <p:cNvSpPr/>
            <p:nvPr/>
          </p:nvSpPr>
          <p:spPr>
            <a:xfrm>
              <a:off x="150987" y="3562350"/>
              <a:ext cx="1778000" cy="1779588"/>
            </a:xfrm>
            <a:prstGeom prst="ellipse">
              <a:avLst/>
            </a:prstGeom>
            <a:solidFill>
              <a:srgbClr val="006699"/>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0" tIns="0" rIns="0" bIns="0" anchor="ctr"/>
            <a:lstStyle/>
            <a:p>
              <a:pPr algn="ctr">
                <a:defRPr/>
              </a:pPr>
              <a:r>
                <a:rPr lang="it-IT" sz="2800" dirty="0">
                  <a:latin typeface="Georgia" pitchFamily="18" charset="0"/>
                </a:rPr>
                <a:t>LIMES</a:t>
              </a:r>
            </a:p>
          </p:txBody>
        </p:sp>
        <p:sp>
          <p:nvSpPr>
            <p:cNvPr id="36" name="Arco a tutto sesto 35"/>
            <p:cNvSpPr/>
            <p:nvPr/>
          </p:nvSpPr>
          <p:spPr>
            <a:xfrm>
              <a:off x="-766589" y="2573338"/>
              <a:ext cx="3586163" cy="3736975"/>
            </a:xfrm>
            <a:prstGeom prst="blockArc">
              <a:avLst>
                <a:gd name="adj1" fmla="val 16509444"/>
                <a:gd name="adj2" fmla="val 5088054"/>
                <a:gd name="adj3" fmla="val 5240"/>
              </a:avLst>
            </a:prstGeom>
            <a:solidFill>
              <a:srgbClr val="006699"/>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7" name="Ovale 36"/>
            <p:cNvSpPr/>
            <p:nvPr/>
          </p:nvSpPr>
          <p:spPr>
            <a:xfrm>
              <a:off x="1452737" y="2427288"/>
              <a:ext cx="2052637" cy="719137"/>
            </a:xfrm>
            <a:prstGeom prst="ellipse">
              <a:avLst/>
            </a:prstGeom>
            <a:solidFill>
              <a:schemeClr val="accent3">
                <a:lumMod val="85000"/>
              </a:schemeClr>
            </a:solidFill>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defRPr/>
              </a:pPr>
              <a:r>
                <a:rPr lang="it-IT" b="1" i="1" dirty="0">
                  <a:solidFill>
                    <a:srgbClr val="006699"/>
                  </a:solidFill>
                  <a:latin typeface="Georgia" pitchFamily="18" charset="0"/>
                </a:rPr>
                <a:t>Linea Informatica</a:t>
              </a:r>
            </a:p>
          </p:txBody>
        </p:sp>
        <p:sp>
          <p:nvSpPr>
            <p:cNvPr id="39" name="Ovale 38"/>
            <p:cNvSpPr/>
            <p:nvPr/>
          </p:nvSpPr>
          <p:spPr>
            <a:xfrm>
              <a:off x="2157587" y="3463925"/>
              <a:ext cx="2051050" cy="719138"/>
            </a:xfrm>
            <a:prstGeom prst="ellipse">
              <a:avLst/>
            </a:prstGeom>
            <a:solidFill>
              <a:schemeClr val="accent3">
                <a:lumMod val="85000"/>
              </a:schemeClr>
            </a:solidFill>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defRPr/>
              </a:pPr>
              <a:r>
                <a:rPr lang="it-IT" b="1" i="1" dirty="0">
                  <a:solidFill>
                    <a:srgbClr val="006699"/>
                  </a:solidFill>
                  <a:latin typeface="Georgia" pitchFamily="18" charset="0"/>
                </a:rPr>
                <a:t>Migrazione</a:t>
              </a:r>
            </a:p>
          </p:txBody>
        </p:sp>
        <p:sp>
          <p:nvSpPr>
            <p:cNvPr id="41" name="Ovale 40"/>
            <p:cNvSpPr/>
            <p:nvPr/>
          </p:nvSpPr>
          <p:spPr>
            <a:xfrm>
              <a:off x="2152824" y="4500563"/>
              <a:ext cx="2052638" cy="720725"/>
            </a:xfrm>
            <a:prstGeom prst="ellipse">
              <a:avLst/>
            </a:prstGeom>
            <a:solidFill>
              <a:schemeClr val="accent3">
                <a:lumMod val="85000"/>
              </a:schemeClr>
            </a:solidFill>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defRPr/>
              </a:pPr>
              <a:r>
                <a:rPr lang="it-IT" b="1" i="1" dirty="0">
                  <a:solidFill>
                    <a:srgbClr val="006699"/>
                  </a:solidFill>
                  <a:latin typeface="Georgia" pitchFamily="18" charset="0"/>
                </a:rPr>
                <a:t>Emergenza</a:t>
              </a:r>
            </a:p>
          </p:txBody>
        </p:sp>
        <p:sp>
          <p:nvSpPr>
            <p:cNvPr id="43" name="Ovale 42"/>
            <p:cNvSpPr/>
            <p:nvPr/>
          </p:nvSpPr>
          <p:spPr>
            <a:xfrm>
              <a:off x="1452737" y="5537200"/>
              <a:ext cx="2052637" cy="720725"/>
            </a:xfrm>
            <a:prstGeom prst="ellipse">
              <a:avLst/>
            </a:prstGeom>
            <a:solidFill>
              <a:schemeClr val="accent3">
                <a:lumMod val="85000"/>
              </a:schemeClr>
            </a:solidFill>
          </p:spPr>
          <p:style>
            <a:lnRef idx="0">
              <a:schemeClr val="lt1">
                <a:hueOff val="0"/>
                <a:satOff val="0"/>
                <a:lumOff val="0"/>
                <a:alphaOff val="0"/>
              </a:schemeClr>
            </a:lnRef>
            <a:fillRef idx="1">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lIns="0" tIns="0" rIns="0" bIns="0" anchor="ctr"/>
            <a:lstStyle/>
            <a:p>
              <a:pPr algn="ctr">
                <a:defRPr/>
              </a:pPr>
              <a:r>
                <a:rPr lang="it-IT" b="1" i="1" dirty="0">
                  <a:solidFill>
                    <a:srgbClr val="006699"/>
                  </a:solidFill>
                  <a:latin typeface="Georgia" pitchFamily="18" charset="0"/>
                </a:rPr>
                <a:t>Sicurezza</a:t>
              </a:r>
            </a:p>
          </p:txBody>
        </p:sp>
      </p:grpSp>
      <p:sp>
        <p:nvSpPr>
          <p:cNvPr id="11" name="Segnaposto contenuto 2"/>
          <p:cNvSpPr txBox="1">
            <a:spLocks/>
          </p:cNvSpPr>
          <p:nvPr/>
        </p:nvSpPr>
        <p:spPr bwMode="auto">
          <a:xfrm>
            <a:off x="4583113" y="2466975"/>
            <a:ext cx="4462462" cy="2997200"/>
          </a:xfrm>
          <a:prstGeom prst="rect">
            <a:avLst/>
          </a:prstGeom>
          <a:noFill/>
          <a:ln>
            <a:noFill/>
          </a:ln>
          <a:extLst/>
        </p:spPr>
        <p:txBody>
          <a:bodyPr>
            <a:normAutofit fontScale="92500"/>
          </a:bodyPr>
          <a:lstStyle>
            <a:lvl1pPr marL="342900" indent="-342900" algn="l" rtl="0" eaLnBrk="0" fontAlgn="base" hangingPunct="0">
              <a:spcBef>
                <a:spcPct val="20000"/>
              </a:spcBef>
              <a:spcAft>
                <a:spcPct val="0"/>
              </a:spcAft>
              <a:buChar char="•"/>
              <a:defRPr sz="3200" i="1">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Char char="–"/>
              <a:defRPr sz="2800" i="1">
                <a:solidFill>
                  <a:schemeClr val="tx1"/>
                </a:solidFill>
                <a:latin typeface="Georgia" pitchFamily="18" charset="0"/>
              </a:defRPr>
            </a:lvl2pPr>
            <a:lvl3pPr marL="1143000" indent="-228600" algn="l" rtl="0" eaLnBrk="0" fontAlgn="base" hangingPunct="0">
              <a:spcBef>
                <a:spcPct val="20000"/>
              </a:spcBef>
              <a:spcAft>
                <a:spcPct val="0"/>
              </a:spcAft>
              <a:buChar char="•"/>
              <a:defRPr sz="2400" i="1">
                <a:solidFill>
                  <a:schemeClr val="tx1"/>
                </a:solidFill>
                <a:latin typeface="Georgia" pitchFamily="18" charset="0"/>
              </a:defRPr>
            </a:lvl3pPr>
            <a:lvl4pPr marL="1600200" indent="-228600" algn="l" rtl="0" eaLnBrk="0" fontAlgn="base" hangingPunct="0">
              <a:spcBef>
                <a:spcPct val="20000"/>
              </a:spcBef>
              <a:spcAft>
                <a:spcPct val="0"/>
              </a:spcAft>
              <a:buChar char="–"/>
              <a:defRPr sz="2000" i="1">
                <a:solidFill>
                  <a:schemeClr val="tx1"/>
                </a:solidFill>
                <a:latin typeface="Georgia" pitchFamily="18" charset="0"/>
              </a:defRPr>
            </a:lvl4pPr>
            <a:lvl5pPr marL="2057400" indent="-228600" algn="l" rtl="0" eaLnBrk="0" fontAlgn="base" hangingPunct="0">
              <a:spcBef>
                <a:spcPct val="20000"/>
              </a:spcBef>
              <a:spcAft>
                <a:spcPct val="0"/>
              </a:spcAft>
              <a:buChar char="»"/>
              <a:defRPr sz="2000" i="1">
                <a:solidFill>
                  <a:schemeClr val="tx1"/>
                </a:solidFill>
                <a:latin typeface="Georg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it-IT" sz="2400" b="1" dirty="0" smtClean="0"/>
              <a:t>Obiettivi primari:</a:t>
            </a:r>
          </a:p>
          <a:p>
            <a:pPr marL="457200" indent="-457200">
              <a:buFont typeface="+mj-lt"/>
              <a:buAutoNum type="arabicPeriod"/>
              <a:defRPr/>
            </a:pPr>
            <a:r>
              <a:rPr lang="it-IT" sz="2400" dirty="0" smtClean="0"/>
              <a:t>assicurare la </a:t>
            </a:r>
            <a:r>
              <a:rPr lang="it-IT" sz="2400" b="1" u="sng" dirty="0" smtClean="0"/>
              <a:t>continuità operativa</a:t>
            </a:r>
            <a:r>
              <a:rPr lang="it-IT" sz="2400" dirty="0" smtClean="0"/>
              <a:t> delle sedi consolari, la </a:t>
            </a:r>
            <a:r>
              <a:rPr lang="it-IT" sz="2400" dirty="0"/>
              <a:t>continuità </a:t>
            </a:r>
            <a:r>
              <a:rPr lang="it-IT" sz="2400" dirty="0" smtClean="0"/>
              <a:t>della consultazione </a:t>
            </a:r>
            <a:r>
              <a:rPr lang="it-IT" sz="2400" dirty="0"/>
              <a:t>delle basi </a:t>
            </a:r>
            <a:r>
              <a:rPr lang="it-IT" sz="2400" dirty="0" smtClean="0"/>
              <a:t>dati degli “Schedari Consolari” e </a:t>
            </a:r>
          </a:p>
          <a:p>
            <a:pPr marL="457200" indent="-457200">
              <a:buFont typeface="+mj-lt"/>
              <a:buAutoNum type="arabicPeriod"/>
              <a:defRPr/>
            </a:pPr>
            <a:r>
              <a:rPr lang="it-IT" sz="2400" dirty="0" smtClean="0"/>
              <a:t>la </a:t>
            </a:r>
            <a:r>
              <a:rPr lang="it-IT" sz="2400" b="1" u="sng" dirty="0" smtClean="0"/>
              <a:t>protezione dei dati </a:t>
            </a:r>
            <a:r>
              <a:rPr lang="it-IT" sz="2400" dirty="0" smtClean="0"/>
              <a:t>ivi contenuti.</a:t>
            </a:r>
          </a:p>
        </p:txBody>
      </p:sp>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Quando usare </a:t>
            </a:r>
            <a:r>
              <a:rPr lang="it-IT" dirty="0" smtClean="0"/>
              <a:t>LIMES</a:t>
            </a:r>
            <a:endParaRPr lang="it-IT" dirty="0"/>
          </a:p>
        </p:txBody>
      </p:sp>
      <p:sp>
        <p:nvSpPr>
          <p:cNvPr id="23554" name="Segnaposto contenuto 2"/>
          <p:cNvSpPr>
            <a:spLocks noGrp="1"/>
          </p:cNvSpPr>
          <p:nvPr>
            <p:ph idx="1"/>
          </p:nvPr>
        </p:nvSpPr>
        <p:spPr>
          <a:xfrm>
            <a:off x="279400" y="1057275"/>
            <a:ext cx="4673600" cy="1787525"/>
          </a:xfrm>
        </p:spPr>
        <p:txBody>
          <a:bodyPr/>
          <a:lstStyle/>
          <a:p>
            <a:pPr marL="0" indent="0">
              <a:lnSpc>
                <a:spcPct val="90000"/>
              </a:lnSpc>
              <a:buFontTx/>
              <a:buNone/>
            </a:pPr>
            <a:r>
              <a:rPr lang="it-IT" sz="2700" smtClean="0"/>
              <a:t>Porzioni importanti della Rete diplomatico-consolare si trovano in realtà geografiche critiche.</a:t>
            </a:r>
          </a:p>
        </p:txBody>
      </p:sp>
      <p:sp>
        <p:nvSpPr>
          <p:cNvPr id="10" name="Rettangolo arrotondato 9"/>
          <p:cNvSpPr/>
          <p:nvPr/>
        </p:nvSpPr>
        <p:spPr>
          <a:xfrm>
            <a:off x="254000" y="2752725"/>
            <a:ext cx="4686300" cy="1838325"/>
          </a:xfrm>
          <a:prstGeom prst="roundRect">
            <a:avLst/>
          </a:prstGeom>
          <a:solidFill>
            <a:schemeClr val="accent1">
              <a:lumMod val="20000"/>
              <a:lumOff val="80000"/>
              <a:alpha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sz="2200" b="1" i="1" dirty="0">
                <a:solidFill>
                  <a:schemeClr val="tx2">
                    <a:lumMod val="75000"/>
                  </a:schemeClr>
                </a:solidFill>
                <a:latin typeface="Georgia" pitchFamily="18" charset="0"/>
              </a:rPr>
              <a:t>Criticità Politica</a:t>
            </a:r>
            <a:r>
              <a:rPr lang="it-IT" sz="2200" i="1" dirty="0">
                <a:solidFill>
                  <a:schemeClr val="tx2">
                    <a:lumMod val="75000"/>
                  </a:schemeClr>
                </a:solidFill>
                <a:latin typeface="Georgia" pitchFamily="18" charset="0"/>
              </a:rPr>
              <a:t>: </a:t>
            </a:r>
            <a:br>
              <a:rPr lang="it-IT" sz="2200" i="1" dirty="0">
                <a:solidFill>
                  <a:schemeClr val="tx2">
                    <a:lumMod val="75000"/>
                  </a:schemeClr>
                </a:solidFill>
                <a:latin typeface="Georgia" pitchFamily="18" charset="0"/>
              </a:rPr>
            </a:br>
            <a:r>
              <a:rPr lang="it-IT" sz="2200" i="1" dirty="0">
                <a:solidFill>
                  <a:schemeClr val="tx2">
                    <a:lumMod val="75000"/>
                  </a:schemeClr>
                </a:solidFill>
                <a:latin typeface="Georgia" pitchFamily="18" charset="0"/>
              </a:rPr>
              <a:t>Zone politicamente a rischio in cui si teme per l’incolumità del personale e delle infrastrutture logistiche ed informatiche.</a:t>
            </a:r>
          </a:p>
        </p:txBody>
      </p:sp>
      <p:sp>
        <p:nvSpPr>
          <p:cNvPr id="11" name="Rettangolo arrotondato 10"/>
          <p:cNvSpPr/>
          <p:nvPr/>
        </p:nvSpPr>
        <p:spPr>
          <a:xfrm>
            <a:off x="228600" y="4716463"/>
            <a:ext cx="4711700" cy="1838325"/>
          </a:xfrm>
          <a:prstGeom prst="roundRect">
            <a:avLst/>
          </a:prstGeom>
          <a:solidFill>
            <a:schemeClr val="accent1">
              <a:lumMod val="20000"/>
              <a:lumOff val="80000"/>
              <a:alpha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it-IT" sz="2200" b="1" i="1">
                <a:solidFill>
                  <a:srgbClr val="000000"/>
                </a:solidFill>
                <a:latin typeface="Georgia" pitchFamily="18" charset="0"/>
              </a:rPr>
              <a:t>Criticità Ambientale</a:t>
            </a:r>
            <a:r>
              <a:rPr lang="it-IT" sz="2200" i="1">
                <a:solidFill>
                  <a:srgbClr val="000000"/>
                </a:solidFill>
                <a:latin typeface="Georgia" pitchFamily="18" charset="0"/>
              </a:rPr>
              <a:t>:</a:t>
            </a:r>
            <a:br>
              <a:rPr lang="it-IT" sz="2200" i="1">
                <a:solidFill>
                  <a:srgbClr val="000000"/>
                </a:solidFill>
                <a:latin typeface="Georgia" pitchFamily="18" charset="0"/>
              </a:rPr>
            </a:br>
            <a:r>
              <a:rPr lang="it-IT" sz="2200" i="1">
                <a:solidFill>
                  <a:srgbClr val="000000"/>
                </a:solidFill>
                <a:latin typeface="Georgia" pitchFamily="18" charset="0"/>
              </a:rPr>
              <a:t>Zone in cui le infrastrutture locali non consentono livelli adeguati di operatività quotidiana (es.: fornitura sporadica dell’energia elettrica)</a:t>
            </a:r>
          </a:p>
        </p:txBody>
      </p:sp>
      <p:grpSp>
        <p:nvGrpSpPr>
          <p:cNvPr id="23557" name="Gruppo 3"/>
          <p:cNvGrpSpPr>
            <a:grpSpLocks/>
          </p:cNvGrpSpPr>
          <p:nvPr/>
        </p:nvGrpSpPr>
        <p:grpSpPr bwMode="auto">
          <a:xfrm>
            <a:off x="7204075" y="1525588"/>
            <a:ext cx="1657350" cy="2044700"/>
            <a:chOff x="7212778" y="1198561"/>
            <a:chExt cx="1656789" cy="2044800"/>
          </a:xfrm>
        </p:grpSpPr>
        <p:pic>
          <p:nvPicPr>
            <p:cNvPr id="23567" name="Picture 4" descr="C:\Users\roberto.zamponi\Documents\LIMES\immagini\LIMES - Siria.png"/>
            <p:cNvPicPr>
              <a:picLocks noChangeAspect="1" noChangeArrowheads="1"/>
            </p:cNvPicPr>
            <p:nvPr/>
          </p:nvPicPr>
          <p:blipFill>
            <a:blip r:embed="rId2"/>
            <a:srcRect/>
            <a:stretch>
              <a:fillRect/>
            </a:stretch>
          </p:blipFill>
          <p:spPr bwMode="auto">
            <a:xfrm>
              <a:off x="7212778" y="1198561"/>
              <a:ext cx="1656789" cy="1778400"/>
            </a:xfrm>
            <a:prstGeom prst="rect">
              <a:avLst/>
            </a:prstGeom>
            <a:noFill/>
            <a:ln w="9525">
              <a:noFill/>
              <a:miter lim="800000"/>
              <a:headEnd/>
              <a:tailEnd/>
            </a:ln>
          </p:spPr>
        </p:pic>
        <p:sp>
          <p:nvSpPr>
            <p:cNvPr id="23568" name="Segnaposto contenuto 2"/>
            <p:cNvSpPr txBox="1">
              <a:spLocks/>
            </p:cNvSpPr>
            <p:nvPr/>
          </p:nvSpPr>
          <p:spPr bwMode="auto">
            <a:xfrm>
              <a:off x="7213567" y="1198561"/>
              <a:ext cx="1656000" cy="2044800"/>
            </a:xfrm>
            <a:prstGeom prst="rect">
              <a:avLst/>
            </a:prstGeom>
            <a:noFill/>
            <a:ln w="9525">
              <a:solidFill>
                <a:srgbClr val="033873"/>
              </a:solidFill>
              <a:miter lim="800000"/>
              <a:headEnd/>
              <a:tailEnd/>
            </a:ln>
          </p:spPr>
          <p:txBody>
            <a:bodyPr lIns="36000" tIns="0" rIns="36000" bIns="0" anchor="b"/>
            <a:lstStyle/>
            <a:p>
              <a:pPr algn="ctr" eaLnBrk="0" hangingPunct="0">
                <a:spcBef>
                  <a:spcPct val="20000"/>
                </a:spcBef>
              </a:pPr>
              <a:r>
                <a:rPr lang="it-IT" sz="1600" b="1"/>
                <a:t>Siria</a:t>
              </a:r>
            </a:p>
          </p:txBody>
        </p:sp>
      </p:grpSp>
      <p:grpSp>
        <p:nvGrpSpPr>
          <p:cNvPr id="23558" name="Gruppo 5"/>
          <p:cNvGrpSpPr>
            <a:grpSpLocks/>
          </p:cNvGrpSpPr>
          <p:nvPr/>
        </p:nvGrpSpPr>
        <p:grpSpPr bwMode="auto">
          <a:xfrm>
            <a:off x="7204075" y="4010025"/>
            <a:ext cx="1660525" cy="2046288"/>
            <a:chOff x="7069871" y="4335460"/>
            <a:chExt cx="1660048" cy="2044800"/>
          </a:xfrm>
        </p:grpSpPr>
        <p:pic>
          <p:nvPicPr>
            <p:cNvPr id="23565" name="Picture 2" descr="C:\Users\roberto.zamponi\Documents\LIMES\immagini\LIMES - Costa d'Avorio.png"/>
            <p:cNvPicPr>
              <a:picLocks noChangeAspect="1" noChangeArrowheads="1"/>
            </p:cNvPicPr>
            <p:nvPr/>
          </p:nvPicPr>
          <p:blipFill>
            <a:blip r:embed="rId3"/>
            <a:srcRect/>
            <a:stretch>
              <a:fillRect/>
            </a:stretch>
          </p:blipFill>
          <p:spPr bwMode="auto">
            <a:xfrm>
              <a:off x="7069871" y="4335460"/>
              <a:ext cx="1660048" cy="1778400"/>
            </a:xfrm>
            <a:prstGeom prst="rect">
              <a:avLst/>
            </a:prstGeom>
            <a:noFill/>
            <a:ln w="9525">
              <a:noFill/>
              <a:miter lim="800000"/>
              <a:headEnd/>
              <a:tailEnd/>
            </a:ln>
          </p:spPr>
        </p:pic>
        <p:sp>
          <p:nvSpPr>
            <p:cNvPr id="23566" name="Segnaposto contenuto 2"/>
            <p:cNvSpPr txBox="1">
              <a:spLocks/>
            </p:cNvSpPr>
            <p:nvPr/>
          </p:nvSpPr>
          <p:spPr bwMode="auto">
            <a:xfrm>
              <a:off x="7069871" y="4335460"/>
              <a:ext cx="1656000" cy="2044800"/>
            </a:xfrm>
            <a:prstGeom prst="rect">
              <a:avLst/>
            </a:prstGeom>
            <a:noFill/>
            <a:ln w="9525">
              <a:solidFill>
                <a:srgbClr val="033873"/>
              </a:solidFill>
              <a:miter lim="800000"/>
              <a:headEnd/>
              <a:tailEnd/>
            </a:ln>
          </p:spPr>
          <p:txBody>
            <a:bodyPr lIns="36000" tIns="0" rIns="36000" bIns="0" anchor="b"/>
            <a:lstStyle/>
            <a:p>
              <a:pPr algn="ctr" eaLnBrk="0" hangingPunct="0">
                <a:spcBef>
                  <a:spcPct val="20000"/>
                </a:spcBef>
              </a:pPr>
              <a:r>
                <a:rPr lang="it-IT" sz="1600" b="1"/>
                <a:t>Costa d’Avorio</a:t>
              </a:r>
            </a:p>
          </p:txBody>
        </p:sp>
      </p:grpSp>
      <p:grpSp>
        <p:nvGrpSpPr>
          <p:cNvPr id="23559" name="Gruppo 3"/>
          <p:cNvGrpSpPr>
            <a:grpSpLocks/>
          </p:cNvGrpSpPr>
          <p:nvPr/>
        </p:nvGrpSpPr>
        <p:grpSpPr bwMode="auto">
          <a:xfrm>
            <a:off x="5165725" y="4010025"/>
            <a:ext cx="1655763" cy="2046288"/>
            <a:chOff x="5170488" y="3694113"/>
            <a:chExt cx="1655762" cy="2046287"/>
          </a:xfrm>
        </p:grpSpPr>
        <p:pic>
          <p:nvPicPr>
            <p:cNvPr id="23563" name="Picture 2" descr="C:\Users\roberto.zamponi\Documents\LIMES\immagini\250px-Yemen-map.gif"/>
            <p:cNvPicPr>
              <a:picLocks noChangeAspect="1" noChangeArrowheads="1"/>
            </p:cNvPicPr>
            <p:nvPr/>
          </p:nvPicPr>
          <p:blipFill>
            <a:blip r:embed="rId4"/>
            <a:srcRect/>
            <a:stretch>
              <a:fillRect/>
            </a:stretch>
          </p:blipFill>
          <p:spPr bwMode="auto">
            <a:xfrm>
              <a:off x="5173663" y="3694113"/>
              <a:ext cx="1652587" cy="1779587"/>
            </a:xfrm>
            <a:prstGeom prst="rect">
              <a:avLst/>
            </a:prstGeom>
            <a:noFill/>
            <a:ln w="9525">
              <a:noFill/>
              <a:miter lim="800000"/>
              <a:headEnd/>
              <a:tailEnd/>
            </a:ln>
          </p:spPr>
        </p:pic>
        <p:sp>
          <p:nvSpPr>
            <p:cNvPr id="23564" name="Segnaposto contenuto 2"/>
            <p:cNvSpPr txBox="1">
              <a:spLocks/>
            </p:cNvSpPr>
            <p:nvPr/>
          </p:nvSpPr>
          <p:spPr bwMode="auto">
            <a:xfrm>
              <a:off x="5170488" y="3694113"/>
              <a:ext cx="1655762" cy="2046287"/>
            </a:xfrm>
            <a:prstGeom prst="rect">
              <a:avLst/>
            </a:prstGeom>
            <a:noFill/>
            <a:ln w="9525">
              <a:solidFill>
                <a:srgbClr val="033873"/>
              </a:solidFill>
              <a:miter lim="800000"/>
              <a:headEnd/>
              <a:tailEnd/>
            </a:ln>
          </p:spPr>
          <p:txBody>
            <a:bodyPr lIns="36000" tIns="0" rIns="36000" bIns="0" anchor="b"/>
            <a:lstStyle/>
            <a:p>
              <a:pPr algn="ctr" eaLnBrk="0" hangingPunct="0">
                <a:spcBef>
                  <a:spcPct val="20000"/>
                </a:spcBef>
              </a:pPr>
              <a:r>
                <a:rPr lang="it-IT" sz="1600" b="1"/>
                <a:t>Yemen</a:t>
              </a:r>
            </a:p>
          </p:txBody>
        </p:sp>
      </p:grpSp>
      <p:grpSp>
        <p:nvGrpSpPr>
          <p:cNvPr id="23560" name="Gruppo 4"/>
          <p:cNvGrpSpPr>
            <a:grpSpLocks/>
          </p:cNvGrpSpPr>
          <p:nvPr/>
        </p:nvGrpSpPr>
        <p:grpSpPr bwMode="auto">
          <a:xfrm>
            <a:off x="5165725" y="1525588"/>
            <a:ext cx="1655763" cy="2044700"/>
            <a:chOff x="5121275" y="1270000"/>
            <a:chExt cx="1656000" cy="2044700"/>
          </a:xfrm>
        </p:grpSpPr>
        <p:pic>
          <p:nvPicPr>
            <p:cNvPr id="23561" name="Picture 3" descr="C:\Users\roberto.zamponi\Documents\LIMES\immagini\LIMES - Libia.png"/>
            <p:cNvPicPr>
              <a:picLocks noChangeAspect="1" noChangeArrowheads="1"/>
            </p:cNvPicPr>
            <p:nvPr/>
          </p:nvPicPr>
          <p:blipFill>
            <a:blip r:embed="rId5"/>
            <a:srcRect/>
            <a:stretch>
              <a:fillRect/>
            </a:stretch>
          </p:blipFill>
          <p:spPr bwMode="auto">
            <a:xfrm>
              <a:off x="5130275" y="1270000"/>
              <a:ext cx="1638000" cy="1758988"/>
            </a:xfrm>
            <a:prstGeom prst="rect">
              <a:avLst/>
            </a:prstGeom>
            <a:noFill/>
            <a:ln w="9525">
              <a:noFill/>
              <a:miter lim="800000"/>
              <a:headEnd/>
              <a:tailEnd/>
            </a:ln>
          </p:spPr>
        </p:pic>
        <p:sp>
          <p:nvSpPr>
            <p:cNvPr id="23562" name="Segnaposto contenuto 2"/>
            <p:cNvSpPr txBox="1">
              <a:spLocks/>
            </p:cNvSpPr>
            <p:nvPr/>
          </p:nvSpPr>
          <p:spPr bwMode="auto">
            <a:xfrm>
              <a:off x="5121275" y="1270000"/>
              <a:ext cx="1656000" cy="2044700"/>
            </a:xfrm>
            <a:prstGeom prst="rect">
              <a:avLst/>
            </a:prstGeom>
            <a:noFill/>
            <a:ln w="9525">
              <a:solidFill>
                <a:srgbClr val="033873"/>
              </a:solidFill>
              <a:miter lim="800000"/>
              <a:headEnd/>
              <a:tailEnd/>
            </a:ln>
          </p:spPr>
          <p:txBody>
            <a:bodyPr lIns="36000" tIns="0" rIns="36000" bIns="0" anchor="b"/>
            <a:lstStyle/>
            <a:p>
              <a:pPr algn="ctr" eaLnBrk="0" hangingPunct="0">
                <a:spcBef>
                  <a:spcPct val="20000"/>
                </a:spcBef>
              </a:pPr>
              <a:r>
                <a:rPr lang="it-IT" sz="1600" b="1"/>
                <a:t>Libia</a:t>
              </a:r>
            </a:p>
          </p:txBody>
        </p:sp>
      </p:grpSp>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4875</TotalTime>
  <Words>777</Words>
  <Application>Microsoft Office PowerPoint</Application>
  <PresentationFormat>On-screen Show (4:3)</PresentationFormat>
  <Paragraphs>118</Paragraphs>
  <Slides>18</Slides>
  <Notes>0</Notes>
  <HiddenSlides>0</HiddenSlides>
  <MMClips>0</MMClips>
  <ScaleCrop>false</ScaleCrop>
  <HeadingPairs>
    <vt:vector size="6" baseType="variant">
      <vt:variant>
        <vt:lpstr>Caratteri utilizzati</vt:lpstr>
      </vt:variant>
      <vt:variant>
        <vt:i4>3</vt:i4>
      </vt:variant>
      <vt:variant>
        <vt:lpstr>Modello struttura</vt:lpstr>
      </vt:variant>
      <vt:variant>
        <vt:i4>11</vt:i4>
      </vt:variant>
      <vt:variant>
        <vt:lpstr>Titoli diapositive</vt:lpstr>
      </vt:variant>
      <vt:variant>
        <vt:i4>18</vt:i4>
      </vt:variant>
    </vt:vector>
  </HeadingPairs>
  <TitlesOfParts>
    <vt:vector size="32" baseType="lpstr">
      <vt:lpstr>Arial</vt:lpstr>
      <vt:lpstr>Georgia</vt:lpstr>
      <vt:lpstr>Calibri</vt:lpstr>
      <vt:lpstr>Struttura predefinita</vt:lpstr>
      <vt:lpstr>Struttura predefinita</vt:lpstr>
      <vt:lpstr>Struttura predefinita</vt:lpstr>
      <vt:lpstr>Struttura predefinita</vt:lpstr>
      <vt:lpstr>Struttura predefinita</vt:lpstr>
      <vt:lpstr>Struttura predefinita</vt:lpstr>
      <vt:lpstr>Struttura predefinita</vt:lpstr>
      <vt:lpstr>Struttura predefinita</vt:lpstr>
      <vt:lpstr>Struttura predefinita</vt:lpstr>
      <vt:lpstr>Struttura predefinita</vt:lpstr>
      <vt:lpstr>Struttura predefinita</vt:lpstr>
      <vt:lpstr>Progetto LIMES</vt:lpstr>
      <vt:lpstr>Il Ministero degli Affari Esteri</vt:lpstr>
      <vt:lpstr>Il Ministero degli Affari Esteri</vt:lpstr>
      <vt:lpstr>Il consolato digitale</vt:lpstr>
      <vt:lpstr>SECOLI</vt:lpstr>
      <vt:lpstr>Ministero degli Affari Esteri</vt:lpstr>
      <vt:lpstr>Progetto LIMES</vt:lpstr>
      <vt:lpstr>Obiettivi Progetto LIMES</vt:lpstr>
      <vt:lpstr>Quando usare LIMES</vt:lpstr>
      <vt:lpstr>Vantaggi Progetto LIMES</vt:lpstr>
      <vt:lpstr>Vantaggi Progetto LIMES</vt:lpstr>
      <vt:lpstr>Soluzione Tecnologica “Cloud”</vt:lpstr>
      <vt:lpstr>Architettura LIMES</vt:lpstr>
      <vt:lpstr>Alcuni esempi: LIBIA</vt:lpstr>
      <vt:lpstr>Alcuni esempi: EGITTO</vt:lpstr>
      <vt:lpstr>Alcuni esempi: IRAQ</vt:lpstr>
      <vt:lpstr>Alcuni esempi: YEMEN</vt:lpstr>
      <vt:lpstr>Ministero degli Affari Esteri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luigi.ferrari</cp:lastModifiedBy>
  <cp:revision>399</cp:revision>
  <dcterms:created xsi:type="dcterms:W3CDTF">2007-02-07T11:42:24Z</dcterms:created>
  <dcterms:modified xsi:type="dcterms:W3CDTF">2012-11-26T16:47:31Z</dcterms:modified>
</cp:coreProperties>
</file>